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Arial Narrow"/>
      <p:regular r:id="rId25"/>
      <p:bold r:id="rId26"/>
      <p:italic r:id="rId27"/>
      <p:boldItalic r:id="rId28"/>
    </p:embeddedFont>
    <p:embeddedFont>
      <p:font typeface="Arial Black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h7EttTSt9u2eXt4LuKqapGUNQ3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ialNarrow-bold.fntdata"/><Relationship Id="rId25" Type="http://schemas.openxmlformats.org/officeDocument/2006/relationships/font" Target="fonts/ArialNarrow-regular.fntdata"/><Relationship Id="rId28" Type="http://schemas.openxmlformats.org/officeDocument/2006/relationships/font" Target="fonts/ArialNarrow-boldItalic.fntdata"/><Relationship Id="rId27" Type="http://schemas.openxmlformats.org/officeDocument/2006/relationships/font" Target="fonts/ArialNarrow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ialBlack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ea38e89a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cea38e89a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ea38e89af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cea38e89af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ea38e89af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cea38e89af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a38e89af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cea38e89af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fcf5c7ab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cfcf5c7ab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ea38e89af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cea38e89af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ea38e89af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cea38e89af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ea38e89af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cea38e89af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e051d482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ce051d482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ea38e89a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cea38e89a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ea38e89af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cea38e89af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ENCIA DE DATOS PARA MINERÍA | UTEC Posgrado" id="16" name="Google Shape;1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532"/>
            <a:ext cx="12192000" cy="41430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0" name="Google Shape;20;p11"/>
          <p:cNvSpPr/>
          <p:nvPr/>
        </p:nvSpPr>
        <p:spPr>
          <a:xfrm>
            <a:off x="-1" y="4137484"/>
            <a:ext cx="12192000" cy="2720515"/>
          </a:xfrm>
          <a:prstGeom prst="rect">
            <a:avLst/>
          </a:prstGeom>
          <a:solidFill>
            <a:srgbClr val="0016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21;p11"/>
          <p:cNvCxnSpPr/>
          <p:nvPr/>
        </p:nvCxnSpPr>
        <p:spPr>
          <a:xfrm>
            <a:off x="2574766" y="4323048"/>
            <a:ext cx="0" cy="2398427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" name="Google Shape;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41" y="4477071"/>
            <a:ext cx="2111470" cy="95544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1"/>
          <p:cNvSpPr txBox="1"/>
          <p:nvPr/>
        </p:nvSpPr>
        <p:spPr>
          <a:xfrm>
            <a:off x="1545270" y="5235190"/>
            <a:ext cx="848309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17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- 2024 -</a:t>
            </a:r>
            <a:endParaRPr b="1" sz="17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89" y="5762821"/>
            <a:ext cx="2550660" cy="80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rocinadores">
  <p:cSld name="Patrocinadore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 rotWithShape="1">
          <a:blip r:embed="rId2">
            <a:alphaModFix/>
          </a:blip>
          <a:srcRect b="7879" l="0" r="0" t="39191"/>
          <a:stretch/>
        </p:blipFill>
        <p:spPr>
          <a:xfrm>
            <a:off x="3203407" y="1677984"/>
            <a:ext cx="5785185" cy="432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112354" y="1216319"/>
            <a:ext cx="39212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2400">
                <a:solidFill>
                  <a:srgbClr val="1369E8"/>
                </a:solidFill>
                <a:latin typeface="Arial Narrow"/>
                <a:ea typeface="Arial Narrow"/>
                <a:cs typeface="Arial Narrow"/>
                <a:sym typeface="Arial Narrow"/>
              </a:rPr>
              <a:t>Conoce quienes nos respaldan</a:t>
            </a:r>
            <a:endParaRPr b="1" i="0" sz="2400">
              <a:solidFill>
                <a:srgbClr val="1369E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54" y="-685487"/>
            <a:ext cx="2624528" cy="26245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20"/>
          <p:cNvGrpSpPr/>
          <p:nvPr/>
        </p:nvGrpSpPr>
        <p:grpSpPr>
          <a:xfrm>
            <a:off x="4900194" y="6300250"/>
            <a:ext cx="2391611" cy="332757"/>
            <a:chOff x="5107438" y="6368370"/>
            <a:chExt cx="2391611" cy="332757"/>
          </a:xfrm>
        </p:grpSpPr>
        <p:grpSp>
          <p:nvGrpSpPr>
            <p:cNvPr id="126" name="Google Shape;126;p20"/>
            <p:cNvGrpSpPr/>
            <p:nvPr/>
          </p:nvGrpSpPr>
          <p:grpSpPr>
            <a:xfrm>
              <a:off x="5107438" y="6368370"/>
              <a:ext cx="1977123" cy="332757"/>
              <a:chOff x="3482533" y="4675190"/>
              <a:chExt cx="820302" cy="138060"/>
            </a:xfrm>
          </p:grpSpPr>
          <p:pic>
            <p:nvPicPr>
              <p:cNvPr id="127" name="Google Shape;127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482533" y="4675192"/>
                <a:ext cx="132422" cy="132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Google Shape;128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654503" y="4675190"/>
                <a:ext cx="132422" cy="132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826473" y="4675190"/>
                <a:ext cx="132422" cy="132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170413" y="4675190"/>
                <a:ext cx="132422" cy="132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2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998443" y="4680828"/>
                <a:ext cx="132422" cy="1324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Tiktok Round White icon PNG and SVG Vector Free Download" id="132" name="Google Shape;132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79880" y="6379327"/>
              <a:ext cx="319169" cy="3191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cente">
  <p:cSld name="Docent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2"/>
          <p:cNvGrpSpPr/>
          <p:nvPr/>
        </p:nvGrpSpPr>
        <p:grpSpPr>
          <a:xfrm>
            <a:off x="3456795" y="619769"/>
            <a:ext cx="4596313" cy="4886949"/>
            <a:chOff x="3456795" y="985523"/>
            <a:chExt cx="4596313" cy="4886949"/>
          </a:xfrm>
        </p:grpSpPr>
        <p:sp>
          <p:nvSpPr>
            <p:cNvPr id="27" name="Google Shape;27;p12"/>
            <p:cNvSpPr/>
            <p:nvPr/>
          </p:nvSpPr>
          <p:spPr>
            <a:xfrm rot="10547824">
              <a:off x="3607270" y="1459246"/>
              <a:ext cx="4262751" cy="4262751"/>
            </a:xfrm>
            <a:prstGeom prst="blockArc">
              <a:avLst>
                <a:gd fmla="val 14735174" name="adj1"/>
                <a:gd fmla="val 19783295" name="adj2"/>
                <a:gd fmla="val 2131" name="adj3"/>
              </a:avLst>
            </a:prstGeom>
            <a:solidFill>
              <a:srgbClr val="0037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8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2"/>
            <p:cNvSpPr/>
            <p:nvPr/>
          </p:nvSpPr>
          <p:spPr>
            <a:xfrm rot="-252176">
              <a:off x="3639882" y="1135998"/>
              <a:ext cx="4262751" cy="4262751"/>
            </a:xfrm>
            <a:prstGeom prst="blockArc">
              <a:avLst>
                <a:gd fmla="val 14702593" name="adj1"/>
                <a:gd fmla="val 19740676" name="adj2"/>
                <a:gd fmla="val 2485" name="adj3"/>
              </a:avLst>
            </a:prstGeom>
            <a:solidFill>
              <a:srgbClr val="0037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8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9;p12"/>
          <p:cNvSpPr/>
          <p:nvPr/>
        </p:nvSpPr>
        <p:spPr>
          <a:xfrm>
            <a:off x="465513" y="781475"/>
            <a:ext cx="3158698" cy="658059"/>
          </a:xfrm>
          <a:prstGeom prst="roundRect">
            <a:avLst>
              <a:gd fmla="val 10751" name="adj"/>
            </a:avLst>
          </a:prstGeom>
          <a:solidFill>
            <a:srgbClr val="1565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2"/>
          <p:cNvSpPr txBox="1"/>
          <p:nvPr/>
        </p:nvSpPr>
        <p:spPr>
          <a:xfrm>
            <a:off x="328480" y="916323"/>
            <a:ext cx="2833127" cy="305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2do Bootcamp</a:t>
            </a:r>
            <a:endParaRPr b="1" i="1"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12"/>
          <p:cNvGrpSpPr/>
          <p:nvPr/>
        </p:nvGrpSpPr>
        <p:grpSpPr>
          <a:xfrm>
            <a:off x="2677512" y="847717"/>
            <a:ext cx="930072" cy="483285"/>
            <a:chOff x="2694139" y="1927502"/>
            <a:chExt cx="930072" cy="584775"/>
          </a:xfrm>
        </p:grpSpPr>
        <p:sp>
          <p:nvSpPr>
            <p:cNvPr id="32" name="Google Shape;32;p12"/>
            <p:cNvSpPr txBox="1"/>
            <p:nvPr/>
          </p:nvSpPr>
          <p:spPr>
            <a:xfrm>
              <a:off x="2694139" y="1927502"/>
              <a:ext cx="9300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endParaRPr b="1" i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2"/>
            <p:cNvSpPr txBox="1"/>
            <p:nvPr/>
          </p:nvSpPr>
          <p:spPr>
            <a:xfrm>
              <a:off x="2817573" y="2032523"/>
              <a:ext cx="698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PE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  &gt;</a:t>
              </a:r>
              <a:endParaRPr b="1" i="1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12"/>
          <p:cNvSpPr/>
          <p:nvPr/>
        </p:nvSpPr>
        <p:spPr>
          <a:xfrm>
            <a:off x="0" y="6072203"/>
            <a:ext cx="12192000" cy="785797"/>
          </a:xfrm>
          <a:prstGeom prst="rect">
            <a:avLst/>
          </a:prstGeom>
          <a:solidFill>
            <a:srgbClr val="002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5513" y="6165148"/>
            <a:ext cx="2111432" cy="58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5315" y="5788074"/>
            <a:ext cx="1362139" cy="136213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2"/>
          <p:cNvSpPr/>
          <p:nvPr/>
        </p:nvSpPr>
        <p:spPr>
          <a:xfrm rot="-5400000">
            <a:off x="8814580" y="6251488"/>
            <a:ext cx="589565" cy="623456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610600" y="6339724"/>
            <a:ext cx="979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b="1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b="1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b="1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b="1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b="1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b="1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b="1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b="1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39" name="Google Shape;3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4205" y="6301459"/>
            <a:ext cx="4379988" cy="43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3">
  <p:cSld name="Texto 3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/>
          <p:nvPr/>
        </p:nvSpPr>
        <p:spPr>
          <a:xfrm>
            <a:off x="0" y="6072203"/>
            <a:ext cx="12192000" cy="785797"/>
          </a:xfrm>
          <a:prstGeom prst="rect">
            <a:avLst/>
          </a:prstGeom>
          <a:solidFill>
            <a:srgbClr val="1565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5513" y="6165148"/>
            <a:ext cx="2111432" cy="58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211" y="6287352"/>
            <a:ext cx="4379982" cy="4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5315" y="5788074"/>
            <a:ext cx="1362139" cy="136213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3"/>
          <p:cNvSpPr/>
          <p:nvPr/>
        </p:nvSpPr>
        <p:spPr>
          <a:xfrm rot="-5400000">
            <a:off x="8814580" y="6251488"/>
            <a:ext cx="589565" cy="623456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8610600" y="6339724"/>
            <a:ext cx="979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2">
  <p:cSld name="Texto 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4"/>
          <p:cNvGrpSpPr/>
          <p:nvPr/>
        </p:nvGrpSpPr>
        <p:grpSpPr>
          <a:xfrm rot="10429089">
            <a:off x="8020638" y="115988"/>
            <a:ext cx="248118" cy="318853"/>
            <a:chOff x="8296275" y="895350"/>
            <a:chExt cx="248118" cy="318853"/>
          </a:xfrm>
        </p:grpSpPr>
        <p:cxnSp>
          <p:nvCxnSpPr>
            <p:cNvPr id="49" name="Google Shape;49;p14"/>
            <p:cNvCxnSpPr/>
            <p:nvPr/>
          </p:nvCxnSpPr>
          <p:spPr>
            <a:xfrm>
              <a:off x="8384493" y="991356"/>
              <a:ext cx="159900" cy="222847"/>
            </a:xfrm>
            <a:prstGeom prst="straightConnector1">
              <a:avLst/>
            </a:prstGeom>
            <a:noFill/>
            <a:ln cap="flat" cmpd="sng" w="9525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0" name="Google Shape;50;p14"/>
            <p:cNvSpPr/>
            <p:nvPr/>
          </p:nvSpPr>
          <p:spPr>
            <a:xfrm>
              <a:off x="8296275" y="895350"/>
              <a:ext cx="116793" cy="116793"/>
            </a:xfrm>
            <a:prstGeom prst="ellipse">
              <a:avLst/>
            </a:prstGeom>
            <a:solidFill>
              <a:srgbClr val="39E8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14"/>
          <p:cNvGrpSpPr/>
          <p:nvPr/>
        </p:nvGrpSpPr>
        <p:grpSpPr>
          <a:xfrm rot="-5930465">
            <a:off x="8625927" y="114766"/>
            <a:ext cx="210749" cy="206272"/>
            <a:chOff x="8296275" y="895350"/>
            <a:chExt cx="210749" cy="206272"/>
          </a:xfrm>
        </p:grpSpPr>
        <p:cxnSp>
          <p:nvCxnSpPr>
            <p:cNvPr id="52" name="Google Shape;52;p14"/>
            <p:cNvCxnSpPr/>
            <p:nvPr/>
          </p:nvCxnSpPr>
          <p:spPr>
            <a:xfrm rot="-1716681">
              <a:off x="8410229" y="966673"/>
              <a:ext cx="71060" cy="125604"/>
            </a:xfrm>
            <a:prstGeom prst="straightConnector1">
              <a:avLst/>
            </a:prstGeom>
            <a:noFill/>
            <a:ln cap="flat" cmpd="sng" w="9525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3" name="Google Shape;53;p14"/>
            <p:cNvSpPr/>
            <p:nvPr/>
          </p:nvSpPr>
          <p:spPr>
            <a:xfrm>
              <a:off x="8296275" y="895350"/>
              <a:ext cx="116793" cy="116793"/>
            </a:xfrm>
            <a:prstGeom prst="ellipse">
              <a:avLst/>
            </a:prstGeom>
            <a:noFill/>
            <a:ln cap="flat" cmpd="sng" w="12700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14"/>
          <p:cNvGrpSpPr/>
          <p:nvPr/>
        </p:nvGrpSpPr>
        <p:grpSpPr>
          <a:xfrm rot="-5930465">
            <a:off x="4153074" y="66377"/>
            <a:ext cx="286493" cy="230787"/>
            <a:chOff x="8296275" y="895350"/>
            <a:chExt cx="286493" cy="230787"/>
          </a:xfrm>
        </p:grpSpPr>
        <p:cxnSp>
          <p:nvCxnSpPr>
            <p:cNvPr id="55" name="Google Shape;55;p14"/>
            <p:cNvCxnSpPr/>
            <p:nvPr/>
          </p:nvCxnSpPr>
          <p:spPr>
            <a:xfrm flipH="1" rot="-3624795">
              <a:off x="8464559" y="944744"/>
              <a:ext cx="25536" cy="228004"/>
            </a:xfrm>
            <a:prstGeom prst="straightConnector1">
              <a:avLst/>
            </a:prstGeom>
            <a:noFill/>
            <a:ln cap="flat" cmpd="sng" w="9525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6" name="Google Shape;56;p14"/>
            <p:cNvSpPr/>
            <p:nvPr/>
          </p:nvSpPr>
          <p:spPr>
            <a:xfrm>
              <a:off x="8296275" y="895350"/>
              <a:ext cx="116793" cy="116793"/>
            </a:xfrm>
            <a:prstGeom prst="ellipse">
              <a:avLst/>
            </a:prstGeom>
            <a:noFill/>
            <a:ln cap="flat" cmpd="sng" w="12700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14"/>
          <p:cNvGrpSpPr/>
          <p:nvPr/>
        </p:nvGrpSpPr>
        <p:grpSpPr>
          <a:xfrm rot="-5930465">
            <a:off x="2500743" y="38656"/>
            <a:ext cx="291760" cy="275602"/>
            <a:chOff x="8296275" y="895350"/>
            <a:chExt cx="291760" cy="275602"/>
          </a:xfrm>
        </p:grpSpPr>
        <p:cxnSp>
          <p:nvCxnSpPr>
            <p:cNvPr id="58" name="Google Shape;58;p14"/>
            <p:cNvCxnSpPr/>
            <p:nvPr/>
          </p:nvCxnSpPr>
          <p:spPr>
            <a:xfrm flipH="1" rot="-3624795">
              <a:off x="8431270" y="964124"/>
              <a:ext cx="73633" cy="234060"/>
            </a:xfrm>
            <a:prstGeom prst="straightConnector1">
              <a:avLst/>
            </a:prstGeom>
            <a:noFill/>
            <a:ln cap="flat" cmpd="sng" w="9525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9" name="Google Shape;59;p14"/>
            <p:cNvSpPr/>
            <p:nvPr/>
          </p:nvSpPr>
          <p:spPr>
            <a:xfrm>
              <a:off x="8296275" y="895350"/>
              <a:ext cx="116793" cy="116793"/>
            </a:xfrm>
            <a:prstGeom prst="ellipse">
              <a:avLst/>
            </a:prstGeom>
            <a:noFill/>
            <a:ln cap="flat" cmpd="sng" w="12700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14"/>
          <p:cNvGrpSpPr/>
          <p:nvPr/>
        </p:nvGrpSpPr>
        <p:grpSpPr>
          <a:xfrm rot="-5930465">
            <a:off x="1012753" y="213477"/>
            <a:ext cx="202313" cy="118782"/>
            <a:chOff x="8296275" y="893361"/>
            <a:chExt cx="202313" cy="118782"/>
          </a:xfrm>
        </p:grpSpPr>
        <p:cxnSp>
          <p:nvCxnSpPr>
            <p:cNvPr id="61" name="Google Shape;61;p14"/>
            <p:cNvCxnSpPr/>
            <p:nvPr/>
          </p:nvCxnSpPr>
          <p:spPr>
            <a:xfrm rot="-3624795">
              <a:off x="8423260" y="892212"/>
              <a:ext cx="49108" cy="88893"/>
            </a:xfrm>
            <a:prstGeom prst="straightConnector1">
              <a:avLst/>
            </a:prstGeom>
            <a:noFill/>
            <a:ln cap="flat" cmpd="sng" w="9525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2" name="Google Shape;62;p14"/>
            <p:cNvSpPr/>
            <p:nvPr/>
          </p:nvSpPr>
          <p:spPr>
            <a:xfrm>
              <a:off x="8296275" y="895350"/>
              <a:ext cx="116793" cy="116793"/>
            </a:xfrm>
            <a:prstGeom prst="ellipse">
              <a:avLst/>
            </a:prstGeom>
            <a:noFill/>
            <a:ln cap="flat" cmpd="sng" w="12700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14"/>
          <p:cNvGrpSpPr/>
          <p:nvPr/>
        </p:nvGrpSpPr>
        <p:grpSpPr>
          <a:xfrm rot="-5930465">
            <a:off x="6861928" y="87630"/>
            <a:ext cx="210749" cy="206272"/>
            <a:chOff x="8296275" y="895350"/>
            <a:chExt cx="210749" cy="206272"/>
          </a:xfrm>
        </p:grpSpPr>
        <p:cxnSp>
          <p:nvCxnSpPr>
            <p:cNvPr id="64" name="Google Shape;64;p14"/>
            <p:cNvCxnSpPr/>
            <p:nvPr/>
          </p:nvCxnSpPr>
          <p:spPr>
            <a:xfrm rot="-1716681">
              <a:off x="8410229" y="966673"/>
              <a:ext cx="71060" cy="125604"/>
            </a:xfrm>
            <a:prstGeom prst="straightConnector1">
              <a:avLst/>
            </a:prstGeom>
            <a:noFill/>
            <a:ln cap="flat" cmpd="sng" w="9525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5" name="Google Shape;65;p14"/>
            <p:cNvSpPr/>
            <p:nvPr/>
          </p:nvSpPr>
          <p:spPr>
            <a:xfrm>
              <a:off x="8296275" y="895350"/>
              <a:ext cx="116793" cy="116793"/>
            </a:xfrm>
            <a:prstGeom prst="ellipse">
              <a:avLst/>
            </a:prstGeom>
            <a:noFill/>
            <a:ln cap="flat" cmpd="sng" w="12700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14"/>
          <p:cNvGrpSpPr/>
          <p:nvPr/>
        </p:nvGrpSpPr>
        <p:grpSpPr>
          <a:xfrm rot="-5608999">
            <a:off x="10216010" y="11910"/>
            <a:ext cx="248118" cy="318853"/>
            <a:chOff x="8296275" y="895350"/>
            <a:chExt cx="248118" cy="318853"/>
          </a:xfrm>
        </p:grpSpPr>
        <p:cxnSp>
          <p:nvCxnSpPr>
            <p:cNvPr id="67" name="Google Shape;67;p14"/>
            <p:cNvCxnSpPr/>
            <p:nvPr/>
          </p:nvCxnSpPr>
          <p:spPr>
            <a:xfrm>
              <a:off x="8384493" y="991356"/>
              <a:ext cx="159900" cy="222847"/>
            </a:xfrm>
            <a:prstGeom prst="straightConnector1">
              <a:avLst/>
            </a:prstGeom>
            <a:noFill/>
            <a:ln cap="flat" cmpd="sng" w="9525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8" name="Google Shape;68;p14"/>
            <p:cNvSpPr/>
            <p:nvPr/>
          </p:nvSpPr>
          <p:spPr>
            <a:xfrm>
              <a:off x="8296275" y="895350"/>
              <a:ext cx="116793" cy="116793"/>
            </a:xfrm>
            <a:prstGeom prst="ellipse">
              <a:avLst/>
            </a:prstGeom>
            <a:solidFill>
              <a:srgbClr val="39E8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14"/>
          <p:cNvGrpSpPr/>
          <p:nvPr/>
        </p:nvGrpSpPr>
        <p:grpSpPr>
          <a:xfrm rot="-7838579">
            <a:off x="11094680" y="-1774"/>
            <a:ext cx="248118" cy="318853"/>
            <a:chOff x="8296275" y="895350"/>
            <a:chExt cx="248118" cy="318853"/>
          </a:xfrm>
        </p:grpSpPr>
        <p:cxnSp>
          <p:nvCxnSpPr>
            <p:cNvPr id="70" name="Google Shape;70;p14"/>
            <p:cNvCxnSpPr/>
            <p:nvPr/>
          </p:nvCxnSpPr>
          <p:spPr>
            <a:xfrm>
              <a:off x="8384493" y="991356"/>
              <a:ext cx="159900" cy="222847"/>
            </a:xfrm>
            <a:prstGeom prst="straightConnector1">
              <a:avLst/>
            </a:prstGeom>
            <a:noFill/>
            <a:ln cap="flat" cmpd="sng" w="9525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1" name="Google Shape;71;p14"/>
            <p:cNvSpPr/>
            <p:nvPr/>
          </p:nvSpPr>
          <p:spPr>
            <a:xfrm>
              <a:off x="8296275" y="895350"/>
              <a:ext cx="116793" cy="116793"/>
            </a:xfrm>
            <a:prstGeom prst="ellipse">
              <a:avLst/>
            </a:prstGeom>
            <a:solidFill>
              <a:srgbClr val="39E8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14"/>
          <p:cNvGrpSpPr/>
          <p:nvPr/>
        </p:nvGrpSpPr>
        <p:grpSpPr>
          <a:xfrm rot="-5930465">
            <a:off x="3223386" y="218124"/>
            <a:ext cx="202313" cy="118782"/>
            <a:chOff x="8296275" y="893361"/>
            <a:chExt cx="202313" cy="118782"/>
          </a:xfrm>
        </p:grpSpPr>
        <p:cxnSp>
          <p:nvCxnSpPr>
            <p:cNvPr id="73" name="Google Shape;73;p14"/>
            <p:cNvCxnSpPr/>
            <p:nvPr/>
          </p:nvCxnSpPr>
          <p:spPr>
            <a:xfrm rot="-3624795">
              <a:off x="8423260" y="892212"/>
              <a:ext cx="49108" cy="88893"/>
            </a:xfrm>
            <a:prstGeom prst="straightConnector1">
              <a:avLst/>
            </a:prstGeom>
            <a:noFill/>
            <a:ln cap="flat" cmpd="sng" w="9525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4" name="Google Shape;74;p14"/>
            <p:cNvSpPr/>
            <p:nvPr/>
          </p:nvSpPr>
          <p:spPr>
            <a:xfrm>
              <a:off x="8296275" y="895350"/>
              <a:ext cx="116793" cy="116793"/>
            </a:xfrm>
            <a:prstGeom prst="ellipse">
              <a:avLst/>
            </a:prstGeom>
            <a:noFill/>
            <a:ln cap="flat" cmpd="sng" w="12700">
              <a:solidFill>
                <a:srgbClr val="39E8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14"/>
          <p:cNvSpPr/>
          <p:nvPr/>
        </p:nvSpPr>
        <p:spPr>
          <a:xfrm>
            <a:off x="0" y="6072203"/>
            <a:ext cx="12192000" cy="785797"/>
          </a:xfrm>
          <a:prstGeom prst="rect">
            <a:avLst/>
          </a:prstGeom>
          <a:solidFill>
            <a:srgbClr val="1565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5513" y="6165148"/>
            <a:ext cx="2111432" cy="58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211" y="6287352"/>
            <a:ext cx="4379982" cy="4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5315" y="5788074"/>
            <a:ext cx="1362139" cy="136213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 rot="-5400000">
            <a:off x="8814580" y="6251488"/>
            <a:ext cx="589565" cy="623456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610600" y="6339724"/>
            <a:ext cx="979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o 3">
  <p:cSld name="1_Texto 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0" y="6072202"/>
            <a:ext cx="12192000" cy="785797"/>
          </a:xfrm>
          <a:prstGeom prst="rect">
            <a:avLst/>
          </a:prstGeom>
          <a:solidFill>
            <a:srgbClr val="1565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/>
          <p:nvPr/>
        </p:nvSpPr>
        <p:spPr>
          <a:xfrm rot="-5400000">
            <a:off x="8814580" y="6251488"/>
            <a:ext cx="589565" cy="623456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mo se viene transformando digitalmente el sector minero? - Revista  Tecnología Minera" id="84" name="Google Shape;84;p15"/>
          <p:cNvPicPr preferRelativeResize="0"/>
          <p:nvPr/>
        </p:nvPicPr>
        <p:blipFill rotWithShape="1">
          <a:blip r:embed="rId2">
            <a:alphaModFix/>
          </a:blip>
          <a:srcRect b="0" l="48324" r="0" t="0"/>
          <a:stretch/>
        </p:blipFill>
        <p:spPr>
          <a:xfrm>
            <a:off x="6435119" y="-1"/>
            <a:ext cx="5756881" cy="60722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>
            <a:off x="6650181" y="197012"/>
            <a:ext cx="5292435" cy="5660041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13" y="6165147"/>
            <a:ext cx="2111432" cy="58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4211" y="6287351"/>
            <a:ext cx="4379982" cy="4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10600" y="6339724"/>
            <a:ext cx="979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5315" y="5788074"/>
            <a:ext cx="1362139" cy="1362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exto 3">
  <p:cSld name="4_Texto 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2">
            <a:alphaModFix/>
          </a:blip>
          <a:srcRect b="0" l="0" r="0" t="10707"/>
          <a:stretch/>
        </p:blipFill>
        <p:spPr>
          <a:xfrm>
            <a:off x="-1" y="-23497"/>
            <a:ext cx="4438998" cy="608509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221672" y="175801"/>
            <a:ext cx="4017819" cy="5692984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0" y="6072202"/>
            <a:ext cx="12192000" cy="785797"/>
          </a:xfrm>
          <a:prstGeom prst="rect">
            <a:avLst/>
          </a:prstGeom>
          <a:solidFill>
            <a:srgbClr val="1565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8786552" y="6268435"/>
            <a:ext cx="631768" cy="981762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13" y="6165147"/>
            <a:ext cx="2111432" cy="58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4211" y="6287351"/>
            <a:ext cx="4379982" cy="4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610600" y="6339724"/>
            <a:ext cx="979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b="1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5315" y="5788074"/>
            <a:ext cx="1362139" cy="1362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o 3">
  <p:cSld name="5_Texto 3">
    <p:bg>
      <p:bgPr>
        <a:solidFill>
          <a:srgbClr val="00263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6072202"/>
            <a:ext cx="12192000" cy="785797"/>
          </a:xfrm>
          <a:prstGeom prst="rect">
            <a:avLst/>
          </a:prstGeom>
          <a:solidFill>
            <a:srgbClr val="002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/>
          <p:nvPr/>
        </p:nvSpPr>
        <p:spPr>
          <a:xfrm rot="-5400000">
            <a:off x="8814580" y="6251488"/>
            <a:ext cx="589565" cy="623456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2">
            <a:alphaModFix/>
          </a:blip>
          <a:srcRect b="0" l="20181" r="20717" t="0"/>
          <a:stretch/>
        </p:blipFill>
        <p:spPr>
          <a:xfrm>
            <a:off x="6877316" y="0"/>
            <a:ext cx="5314683" cy="606940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9659389" y="0"/>
            <a:ext cx="2532611" cy="6069407"/>
          </a:xfrm>
          <a:prstGeom prst="rect">
            <a:avLst/>
          </a:prstGeom>
          <a:solidFill>
            <a:srgbClr val="1369E8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5315" y="5788074"/>
            <a:ext cx="1362139" cy="136213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8610600" y="6339724"/>
            <a:ext cx="979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PE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1600">
              <a:solidFill>
                <a:srgbClr val="0026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4210" y="6290146"/>
            <a:ext cx="4379988" cy="4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513" y="6165147"/>
            <a:ext cx="2111432" cy="589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radecimiento">
  <p:cSld name="Agradecimiento">
    <p:bg>
      <p:bgPr>
        <a:solidFill>
          <a:srgbClr val="000B2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ómo la tecnología ayuda a la sostenibilidad de la minería y su entorno?" id="109" name="Google Shape;109;p18"/>
          <p:cNvPicPr preferRelativeResize="0"/>
          <p:nvPr/>
        </p:nvPicPr>
        <p:blipFill rotWithShape="1">
          <a:blip r:embed="rId2">
            <a:alphaModFix/>
          </a:blip>
          <a:srcRect b="3719" l="56135" r="0" t="0"/>
          <a:stretch/>
        </p:blipFill>
        <p:spPr>
          <a:xfrm>
            <a:off x="6112626" y="9"/>
            <a:ext cx="6095998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22166" y="0"/>
            <a:ext cx="12186457" cy="6858000"/>
          </a:xfrm>
          <a:prstGeom prst="rect">
            <a:avLst/>
          </a:prstGeom>
          <a:solidFill>
            <a:srgbClr val="000B2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517233" y="3841712"/>
            <a:ext cx="71575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Thin"/>
              <a:buNone/>
            </a:pPr>
            <a:r>
              <a:rPr b="1" i="0" lang="es-PE" sz="16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2DO BOOTCAMP LATAM DE TECNOLOGÍA APLICADA A LA MINERÍA</a:t>
            </a:r>
            <a:endParaRPr b="1" i="0" sz="16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517234" y="1434453"/>
            <a:ext cx="7157527" cy="208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Montserrat"/>
              <a:buNone/>
            </a:pPr>
            <a:r>
              <a:rPr b="1" i="0" lang="es-PE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/>
          </a:p>
          <a:p>
            <a:pPr indent="0" lvl="0" marL="114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Montserrat"/>
              <a:buNone/>
            </a:pPr>
            <a:r>
              <a:rPr b="1" i="0" lang="es-PE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 ASISTIR</a:t>
            </a:r>
            <a:endParaRPr b="1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9228" y="4010350"/>
            <a:ext cx="1750075" cy="17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6490" y="4381646"/>
            <a:ext cx="3185299" cy="100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bg>
      <p:bgPr>
        <a:solidFill>
          <a:srgbClr val="1369E8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05857" y="1576411"/>
            <a:ext cx="9243963" cy="29237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9"/>
          <p:cNvGrpSpPr/>
          <p:nvPr/>
        </p:nvGrpSpPr>
        <p:grpSpPr>
          <a:xfrm>
            <a:off x="2851882" y="4402320"/>
            <a:ext cx="5951913" cy="1341773"/>
            <a:chOff x="2851265" y="4402320"/>
            <a:chExt cx="5951913" cy="1341773"/>
          </a:xfrm>
        </p:grpSpPr>
        <p:sp>
          <p:nvSpPr>
            <p:cNvPr id="118" name="Google Shape;118;p19"/>
            <p:cNvSpPr txBox="1"/>
            <p:nvPr/>
          </p:nvSpPr>
          <p:spPr>
            <a:xfrm>
              <a:off x="4287633" y="4493763"/>
              <a:ext cx="307917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Síguenos en nuestras comunidades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9" name="Google Shape;11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54741" y="4942270"/>
              <a:ext cx="5344960" cy="535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9"/>
            <p:cNvSpPr/>
            <p:nvPr/>
          </p:nvSpPr>
          <p:spPr>
            <a:xfrm>
              <a:off x="2851265" y="4402320"/>
              <a:ext cx="5951913" cy="1341773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medium.com/analytics-vidhya/pdf-pmf-and-cdf-in-machine-learning-225b41242abe" TargetMode="External"/><Relationship Id="rId4" Type="http://schemas.openxmlformats.org/officeDocument/2006/relationships/hyperlink" Target="https://nbviewer.org/github/AllenDowney/empiricaldist/blob/master/empiricaldist/dist_demo.ipynb" TargetMode="External"/><Relationship Id="rId5" Type="http://schemas.openxmlformats.org/officeDocument/2006/relationships/hyperlink" Target="https://seaborn.pydata.org/index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 txBox="1"/>
          <p:nvPr/>
        </p:nvSpPr>
        <p:spPr>
          <a:xfrm>
            <a:off x="3030070" y="4776825"/>
            <a:ext cx="9100653" cy="13511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s-PE" sz="4800">
                <a:solidFill>
                  <a:schemeClr val="lt1"/>
                </a:solidFill>
              </a:rPr>
              <a:t>EXPLORANDO DATOS</a:t>
            </a:r>
            <a:br>
              <a:rPr lang="es-PE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PE" sz="4400">
                <a:solidFill>
                  <a:srgbClr val="00FFFF"/>
                </a:solidFill>
              </a:rPr>
              <a:t>CON PYTHON</a:t>
            </a:r>
            <a:endParaRPr sz="36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3030070" y="6216207"/>
            <a:ext cx="65219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Jean Pierre Mandujano Gutierrez</a:t>
            </a:r>
            <a:endParaRPr/>
          </a:p>
        </p:txBody>
      </p:sp>
      <p:sp>
        <p:nvSpPr>
          <p:cNvPr id="141" name="Google Shape;141;p1"/>
          <p:cNvSpPr/>
          <p:nvPr/>
        </p:nvSpPr>
        <p:spPr>
          <a:xfrm>
            <a:off x="11479237" y="379966"/>
            <a:ext cx="253218" cy="253218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11547488" y="809855"/>
            <a:ext cx="94078" cy="9407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11547488" y="1062268"/>
            <a:ext cx="94078" cy="9407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3030070" y="4359052"/>
            <a:ext cx="411480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BCFCF7"/>
                </a:solidFill>
                <a:latin typeface="Calibri"/>
                <a:ea typeface="Calibri"/>
                <a:cs typeface="Calibri"/>
                <a:sym typeface="Calibri"/>
              </a:rPr>
              <a:t>EN BREVE COMENZAMOS CON</a:t>
            </a:r>
            <a:endParaRPr sz="1600">
              <a:solidFill>
                <a:srgbClr val="BCFC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ea38e89af_0_15"/>
          <p:cNvSpPr/>
          <p:nvPr/>
        </p:nvSpPr>
        <p:spPr>
          <a:xfrm>
            <a:off x="0" y="-452975"/>
            <a:ext cx="4666500" cy="65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cea38e89a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450" y="1804033"/>
            <a:ext cx="3691092" cy="369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cea38e89af_0_15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64" name="Google Shape;264;g2cea38e89af_0_15"/>
          <p:cNvSpPr txBox="1"/>
          <p:nvPr/>
        </p:nvSpPr>
        <p:spPr>
          <a:xfrm>
            <a:off x="3042001" y="934825"/>
            <a:ext cx="610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Tipos de EDA</a:t>
            </a:r>
            <a:endParaRPr sz="600"/>
          </a:p>
        </p:txBody>
      </p:sp>
      <p:sp>
        <p:nvSpPr>
          <p:cNvPr id="265" name="Google Shape;265;g2cea38e89af_0_15"/>
          <p:cNvSpPr txBox="1"/>
          <p:nvPr/>
        </p:nvSpPr>
        <p:spPr>
          <a:xfrm>
            <a:off x="5205150" y="3090350"/>
            <a:ext cx="1921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analítica de datos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cea38e89af_0_15"/>
          <p:cNvSpPr txBox="1"/>
          <p:nvPr/>
        </p:nvSpPr>
        <p:spPr>
          <a:xfrm>
            <a:off x="7302700" y="4376663"/>
            <a:ext cx="17817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Predictiva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cea38e89af_0_15"/>
          <p:cNvSpPr txBox="1"/>
          <p:nvPr/>
        </p:nvSpPr>
        <p:spPr>
          <a:xfrm>
            <a:off x="7302700" y="1910750"/>
            <a:ext cx="19920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Prescriptiva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cea38e89af_0_15"/>
          <p:cNvSpPr txBox="1"/>
          <p:nvPr/>
        </p:nvSpPr>
        <p:spPr>
          <a:xfrm>
            <a:off x="2910500" y="1910750"/>
            <a:ext cx="19920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Descriptiva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cea38e89af_0_15"/>
          <p:cNvSpPr txBox="1"/>
          <p:nvPr/>
        </p:nvSpPr>
        <p:spPr>
          <a:xfrm>
            <a:off x="3042000" y="4304575"/>
            <a:ext cx="19920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Diagnóstica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ea38e89af_0_24"/>
          <p:cNvSpPr/>
          <p:nvPr/>
        </p:nvSpPr>
        <p:spPr>
          <a:xfrm>
            <a:off x="0" y="-545250"/>
            <a:ext cx="4859700" cy="662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cea38e89af_0_24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76" name="Google Shape;276;g2cea38e89af_0_24"/>
          <p:cNvSpPr txBox="1"/>
          <p:nvPr/>
        </p:nvSpPr>
        <p:spPr>
          <a:xfrm>
            <a:off x="3042001" y="424338"/>
            <a:ext cx="610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Tipos de Análisis</a:t>
            </a:r>
            <a:endParaRPr sz="3200">
              <a:solidFill>
                <a:srgbClr val="1565E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77" name="Google Shape;277;g2cea38e89af_0_24"/>
          <p:cNvPicPr preferRelativeResize="0"/>
          <p:nvPr/>
        </p:nvPicPr>
        <p:blipFill rotWithShape="1">
          <a:blip r:embed="rId3">
            <a:alphaModFix/>
          </a:blip>
          <a:srcRect b="15338" l="0" r="0" t="28742"/>
          <a:stretch/>
        </p:blipFill>
        <p:spPr>
          <a:xfrm>
            <a:off x="2559773" y="1164243"/>
            <a:ext cx="7577002" cy="388542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cea38e89af_0_24"/>
          <p:cNvSpPr txBox="1"/>
          <p:nvPr/>
        </p:nvSpPr>
        <p:spPr>
          <a:xfrm>
            <a:off x="8281341" y="1294984"/>
            <a:ext cx="1736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Predictiva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cea38e89af_0_24"/>
          <p:cNvSpPr txBox="1"/>
          <p:nvPr/>
        </p:nvSpPr>
        <p:spPr>
          <a:xfrm>
            <a:off x="6391907" y="1294984"/>
            <a:ext cx="1795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Prescriptiva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cea38e89af_0_24"/>
          <p:cNvSpPr txBox="1"/>
          <p:nvPr/>
        </p:nvSpPr>
        <p:spPr>
          <a:xfrm>
            <a:off x="2634544" y="1294984"/>
            <a:ext cx="1795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Descriptiva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cea38e89af_0_24"/>
          <p:cNvSpPr txBox="1"/>
          <p:nvPr/>
        </p:nvSpPr>
        <p:spPr>
          <a:xfrm>
            <a:off x="4513226" y="1164243"/>
            <a:ext cx="179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Diagnóstica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cea38e89af_0_24"/>
          <p:cNvSpPr txBox="1"/>
          <p:nvPr/>
        </p:nvSpPr>
        <p:spPr>
          <a:xfrm>
            <a:off x="1980737" y="2702901"/>
            <a:ext cx="2460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sucedió?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cea38e89af_0_24"/>
          <p:cNvSpPr txBox="1"/>
          <p:nvPr/>
        </p:nvSpPr>
        <p:spPr>
          <a:xfrm>
            <a:off x="4524447" y="2572161"/>
            <a:ext cx="179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¿Por qué sucedió?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cea38e89af_0_24"/>
          <p:cNvSpPr txBox="1"/>
          <p:nvPr/>
        </p:nvSpPr>
        <p:spPr>
          <a:xfrm>
            <a:off x="6403024" y="2572161"/>
            <a:ext cx="179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podría pasar si?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cea38e89af_0_24"/>
          <p:cNvSpPr txBox="1"/>
          <p:nvPr/>
        </p:nvSpPr>
        <p:spPr>
          <a:xfrm>
            <a:off x="8281602" y="2572161"/>
            <a:ext cx="179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debería hacerse?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2cea38e89af_0_24"/>
          <p:cNvSpPr txBox="1"/>
          <p:nvPr/>
        </p:nvSpPr>
        <p:spPr>
          <a:xfrm>
            <a:off x="2232726" y="3415542"/>
            <a:ext cx="21135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-PE" sz="161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Provee de ideas sobre eventos del pasado.</a:t>
            </a:r>
            <a:endParaRPr sz="161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2cea38e89af_0_24"/>
          <p:cNvSpPr txBox="1"/>
          <p:nvPr/>
        </p:nvSpPr>
        <p:spPr>
          <a:xfrm>
            <a:off x="4146659" y="3415542"/>
            <a:ext cx="21135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-PE" sz="161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Profundiza para encontrar las causas del evento.</a:t>
            </a:r>
            <a:endParaRPr sz="161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cea38e89af_0_24"/>
          <p:cNvSpPr txBox="1"/>
          <p:nvPr/>
        </p:nvSpPr>
        <p:spPr>
          <a:xfrm>
            <a:off x="6074181" y="3415542"/>
            <a:ext cx="21135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-PE" sz="161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 los datos del pasado para predecir un futuro evento.</a:t>
            </a:r>
            <a:endParaRPr sz="161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cea38e89af_0_24"/>
          <p:cNvSpPr txBox="1"/>
          <p:nvPr/>
        </p:nvSpPr>
        <p:spPr>
          <a:xfrm>
            <a:off x="7903950" y="3241500"/>
            <a:ext cx="21735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-PE" sz="161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Analiza decisiones y eventos del pasado para estimar la probabilidad de diferentes resultados.</a:t>
            </a:r>
            <a:endParaRPr sz="161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cea38e89af_0_24"/>
          <p:cNvSpPr txBox="1"/>
          <p:nvPr/>
        </p:nvSpPr>
        <p:spPr>
          <a:xfrm>
            <a:off x="3217016" y="5412025"/>
            <a:ext cx="211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Pasado</a:t>
            </a:r>
            <a:endParaRPr sz="320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1" name="Google Shape;291;g2cea38e89af_0_24"/>
          <p:cNvSpPr txBox="1"/>
          <p:nvPr/>
        </p:nvSpPr>
        <p:spPr>
          <a:xfrm>
            <a:off x="6391908" y="5297241"/>
            <a:ext cx="368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Futuro</a:t>
            </a:r>
            <a:endParaRPr sz="320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92" name="Google Shape;292;g2cea38e89af_0_24"/>
          <p:cNvCxnSpPr/>
          <p:nvPr/>
        </p:nvCxnSpPr>
        <p:spPr>
          <a:xfrm>
            <a:off x="3089175" y="-2915125"/>
            <a:ext cx="1107300" cy="11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g2cea38e89af_0_24"/>
          <p:cNvCxnSpPr>
            <a:endCxn id="290" idx="3"/>
          </p:cNvCxnSpPr>
          <p:nvPr/>
        </p:nvCxnSpPr>
        <p:spPr>
          <a:xfrm rot="5400000">
            <a:off x="5143466" y="5269375"/>
            <a:ext cx="622200" cy="248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g2cea38e89af_0_24"/>
          <p:cNvCxnSpPr>
            <a:endCxn id="290" idx="1"/>
          </p:cNvCxnSpPr>
          <p:nvPr/>
        </p:nvCxnSpPr>
        <p:spPr>
          <a:xfrm flipH="1" rot="-5400000">
            <a:off x="2764166" y="5251675"/>
            <a:ext cx="641700" cy="264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g2cea38e89af_0_24"/>
          <p:cNvCxnSpPr/>
          <p:nvPr/>
        </p:nvCxnSpPr>
        <p:spPr>
          <a:xfrm rot="5400000">
            <a:off x="9025793" y="5300430"/>
            <a:ext cx="622200" cy="248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g2cea38e89af_0_24"/>
          <p:cNvCxnSpPr/>
          <p:nvPr/>
        </p:nvCxnSpPr>
        <p:spPr>
          <a:xfrm flipH="1" rot="-5400000">
            <a:off x="6646557" y="5282652"/>
            <a:ext cx="641700" cy="264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ea38e89af_0_37"/>
          <p:cNvSpPr/>
          <p:nvPr/>
        </p:nvSpPr>
        <p:spPr>
          <a:xfrm>
            <a:off x="0" y="-429875"/>
            <a:ext cx="4666500" cy="65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cea38e89af_0_37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303" name="Google Shape;303;g2cea38e89af_0_37"/>
          <p:cNvSpPr txBox="1"/>
          <p:nvPr/>
        </p:nvSpPr>
        <p:spPr>
          <a:xfrm>
            <a:off x="3105701" y="542650"/>
            <a:ext cx="610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Tipos de Datos</a:t>
            </a:r>
            <a:endParaRPr sz="3200">
              <a:solidFill>
                <a:srgbClr val="1565E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4" name="Google Shape;304;g2cea38e89af_0_37"/>
          <p:cNvSpPr/>
          <p:nvPr/>
        </p:nvSpPr>
        <p:spPr>
          <a:xfrm>
            <a:off x="1879138" y="1277625"/>
            <a:ext cx="4216800" cy="4437600"/>
          </a:xfrm>
          <a:prstGeom prst="rect">
            <a:avLst/>
          </a:prstGeom>
          <a:solidFill>
            <a:srgbClr val="1369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2cea38e89af_0_37"/>
          <p:cNvSpPr/>
          <p:nvPr/>
        </p:nvSpPr>
        <p:spPr>
          <a:xfrm>
            <a:off x="6096025" y="1277625"/>
            <a:ext cx="4216800" cy="4437600"/>
          </a:xfrm>
          <a:prstGeom prst="rect">
            <a:avLst/>
          </a:prstGeom>
          <a:solidFill>
            <a:srgbClr val="43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cea38e89af_0_37"/>
          <p:cNvSpPr txBox="1"/>
          <p:nvPr/>
        </p:nvSpPr>
        <p:spPr>
          <a:xfrm>
            <a:off x="1879140" y="1277637"/>
            <a:ext cx="2655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Cualitativos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2cea38e89af_0_37"/>
          <p:cNvSpPr txBox="1"/>
          <p:nvPr/>
        </p:nvSpPr>
        <p:spPr>
          <a:xfrm>
            <a:off x="7452626" y="1277637"/>
            <a:ext cx="28602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Cuantitativos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cea38e89af_0_37"/>
          <p:cNvSpPr/>
          <p:nvPr/>
        </p:nvSpPr>
        <p:spPr>
          <a:xfrm>
            <a:off x="5214150" y="1513950"/>
            <a:ext cx="1763700" cy="507600"/>
          </a:xfrm>
          <a:prstGeom prst="roundRect">
            <a:avLst>
              <a:gd fmla="val 16667" name="adj"/>
            </a:avLst>
          </a:prstGeom>
          <a:solidFill>
            <a:srgbClr val="00255B"/>
          </a:solidFill>
          <a:ln cap="flat" cmpd="sng" w="9525">
            <a:solidFill>
              <a:srgbClr val="002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 de datos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cea38e89af_0_37"/>
          <p:cNvSpPr/>
          <p:nvPr/>
        </p:nvSpPr>
        <p:spPr>
          <a:xfrm>
            <a:off x="3105700" y="2346900"/>
            <a:ext cx="1763700" cy="507600"/>
          </a:xfrm>
          <a:prstGeom prst="roundRect">
            <a:avLst>
              <a:gd fmla="val 16667" name="adj"/>
            </a:avLst>
          </a:prstGeom>
          <a:solidFill>
            <a:srgbClr val="00255B"/>
          </a:solidFill>
          <a:ln cap="flat" cmpd="sng" w="9525">
            <a:solidFill>
              <a:srgbClr val="002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Categóricos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cea38e89af_0_37"/>
          <p:cNvSpPr/>
          <p:nvPr/>
        </p:nvSpPr>
        <p:spPr>
          <a:xfrm>
            <a:off x="7386300" y="2346900"/>
            <a:ext cx="1763700" cy="507600"/>
          </a:xfrm>
          <a:prstGeom prst="roundRect">
            <a:avLst>
              <a:gd fmla="val 16667" name="adj"/>
            </a:avLst>
          </a:prstGeom>
          <a:solidFill>
            <a:srgbClr val="00255B"/>
          </a:solidFill>
          <a:ln cap="flat" cmpd="sng" w="9525">
            <a:solidFill>
              <a:srgbClr val="002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Numéricos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cea38e89af_0_37"/>
          <p:cNvSpPr/>
          <p:nvPr/>
        </p:nvSpPr>
        <p:spPr>
          <a:xfrm>
            <a:off x="2381525" y="3572000"/>
            <a:ext cx="1157400" cy="507600"/>
          </a:xfrm>
          <a:prstGeom prst="roundRect">
            <a:avLst>
              <a:gd fmla="val 16667" name="adj"/>
            </a:avLst>
          </a:prstGeom>
          <a:solidFill>
            <a:srgbClr val="00255B"/>
          </a:solidFill>
          <a:ln cap="flat" cmpd="sng" w="9525">
            <a:solidFill>
              <a:srgbClr val="002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Ordinal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cea38e89af_0_37"/>
          <p:cNvSpPr/>
          <p:nvPr/>
        </p:nvSpPr>
        <p:spPr>
          <a:xfrm>
            <a:off x="4457825" y="3572000"/>
            <a:ext cx="1157400" cy="507600"/>
          </a:xfrm>
          <a:prstGeom prst="roundRect">
            <a:avLst>
              <a:gd fmla="val 16667" name="adj"/>
            </a:avLst>
          </a:prstGeom>
          <a:solidFill>
            <a:srgbClr val="00255B"/>
          </a:solidFill>
          <a:ln cap="flat" cmpd="sng" w="9525">
            <a:solidFill>
              <a:srgbClr val="002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Nominal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cea38e89af_0_37"/>
          <p:cNvSpPr/>
          <p:nvPr/>
        </p:nvSpPr>
        <p:spPr>
          <a:xfrm>
            <a:off x="6534125" y="3572000"/>
            <a:ext cx="1157400" cy="507600"/>
          </a:xfrm>
          <a:prstGeom prst="roundRect">
            <a:avLst>
              <a:gd fmla="val 16667" name="adj"/>
            </a:avLst>
          </a:prstGeom>
          <a:solidFill>
            <a:srgbClr val="00255B"/>
          </a:solidFill>
          <a:ln cap="flat" cmpd="sng" w="9525">
            <a:solidFill>
              <a:srgbClr val="002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Discreto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cea38e89af_0_37"/>
          <p:cNvSpPr/>
          <p:nvPr/>
        </p:nvSpPr>
        <p:spPr>
          <a:xfrm>
            <a:off x="8825825" y="3572000"/>
            <a:ext cx="1157400" cy="507600"/>
          </a:xfrm>
          <a:prstGeom prst="roundRect">
            <a:avLst>
              <a:gd fmla="val 16667" name="adj"/>
            </a:avLst>
          </a:prstGeom>
          <a:solidFill>
            <a:srgbClr val="00255B"/>
          </a:solidFill>
          <a:ln cap="flat" cmpd="sng" w="9525">
            <a:solidFill>
              <a:srgbClr val="002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Continuo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cea38e89af_0_37"/>
          <p:cNvSpPr txBox="1"/>
          <p:nvPr/>
        </p:nvSpPr>
        <p:spPr>
          <a:xfrm>
            <a:off x="2381525" y="4466975"/>
            <a:ext cx="32337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Género, a favor o en contra, nivel de estudios, categoría de película, día de la semana, sabor, textura.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2cea38e89af_0_37"/>
          <p:cNvSpPr txBox="1"/>
          <p:nvPr/>
        </p:nvSpPr>
        <p:spPr>
          <a:xfrm>
            <a:off x="6587525" y="4374700"/>
            <a:ext cx="33957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Altura, peso, longitud, volumen, temperatura, humedad, edad, número de amigos, calificación.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g2cea38e89af_0_37"/>
          <p:cNvCxnSpPr>
            <a:stCxn id="309" idx="0"/>
            <a:endCxn id="308" idx="1"/>
          </p:cNvCxnSpPr>
          <p:nvPr/>
        </p:nvCxnSpPr>
        <p:spPr>
          <a:xfrm rot="-5400000">
            <a:off x="4311400" y="1444050"/>
            <a:ext cx="579000" cy="12267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g2cea38e89af_0_37"/>
          <p:cNvCxnSpPr>
            <a:stCxn id="308" idx="3"/>
            <a:endCxn id="310" idx="0"/>
          </p:cNvCxnSpPr>
          <p:nvPr/>
        </p:nvCxnSpPr>
        <p:spPr>
          <a:xfrm>
            <a:off x="6977850" y="1767750"/>
            <a:ext cx="1290300" cy="5793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g2cea38e89af_0_37"/>
          <p:cNvCxnSpPr>
            <a:stCxn id="309" idx="2"/>
            <a:endCxn id="311" idx="0"/>
          </p:cNvCxnSpPr>
          <p:nvPr/>
        </p:nvCxnSpPr>
        <p:spPr>
          <a:xfrm rot="5400000">
            <a:off x="3115150" y="2699700"/>
            <a:ext cx="717600" cy="10272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g2cea38e89af_0_37"/>
          <p:cNvCxnSpPr>
            <a:stCxn id="312" idx="0"/>
            <a:endCxn id="309" idx="2"/>
          </p:cNvCxnSpPr>
          <p:nvPr/>
        </p:nvCxnSpPr>
        <p:spPr>
          <a:xfrm flipH="1" rot="5400000">
            <a:off x="4153175" y="2688650"/>
            <a:ext cx="717600" cy="1049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g2cea38e89af_0_37"/>
          <p:cNvCxnSpPr>
            <a:stCxn id="310" idx="2"/>
            <a:endCxn id="313" idx="0"/>
          </p:cNvCxnSpPr>
          <p:nvPr/>
        </p:nvCxnSpPr>
        <p:spPr>
          <a:xfrm rot="5400000">
            <a:off x="7331700" y="2635650"/>
            <a:ext cx="717600" cy="1155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g2cea38e89af_0_37"/>
          <p:cNvCxnSpPr>
            <a:stCxn id="310" idx="2"/>
            <a:endCxn id="314" idx="0"/>
          </p:cNvCxnSpPr>
          <p:nvPr/>
        </p:nvCxnSpPr>
        <p:spPr>
          <a:xfrm flipH="1" rot="-5400000">
            <a:off x="8477550" y="2645100"/>
            <a:ext cx="717600" cy="11364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g2cea38e89af_0_37"/>
          <p:cNvCxnSpPr>
            <a:stCxn id="311" idx="2"/>
            <a:endCxn id="315" idx="0"/>
          </p:cNvCxnSpPr>
          <p:nvPr/>
        </p:nvCxnSpPr>
        <p:spPr>
          <a:xfrm flipH="1" rot="-5400000">
            <a:off x="3285725" y="3754100"/>
            <a:ext cx="387300" cy="10383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g2cea38e89af_0_37"/>
          <p:cNvCxnSpPr>
            <a:stCxn id="312" idx="2"/>
            <a:endCxn id="315" idx="0"/>
          </p:cNvCxnSpPr>
          <p:nvPr/>
        </p:nvCxnSpPr>
        <p:spPr>
          <a:xfrm rot="5400000">
            <a:off x="4323725" y="3754100"/>
            <a:ext cx="387300" cy="10383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g2cea38e89af_0_37"/>
          <p:cNvCxnSpPr>
            <a:stCxn id="313" idx="2"/>
            <a:endCxn id="316" idx="0"/>
          </p:cNvCxnSpPr>
          <p:nvPr/>
        </p:nvCxnSpPr>
        <p:spPr>
          <a:xfrm flipH="1" rot="-5400000">
            <a:off x="7551575" y="3640850"/>
            <a:ext cx="295200" cy="11727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g2cea38e89af_0_37"/>
          <p:cNvCxnSpPr>
            <a:stCxn id="314" idx="2"/>
            <a:endCxn id="316" idx="0"/>
          </p:cNvCxnSpPr>
          <p:nvPr/>
        </p:nvCxnSpPr>
        <p:spPr>
          <a:xfrm rot="5400000">
            <a:off x="8697425" y="3667700"/>
            <a:ext cx="295200" cy="11190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ea38e89af_0_53"/>
          <p:cNvSpPr/>
          <p:nvPr/>
        </p:nvSpPr>
        <p:spPr>
          <a:xfrm>
            <a:off x="-385550" y="-429875"/>
            <a:ext cx="5052000" cy="65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cea38e89af_0_53"/>
          <p:cNvSpPr/>
          <p:nvPr/>
        </p:nvSpPr>
        <p:spPr>
          <a:xfrm>
            <a:off x="2744250" y="1928931"/>
            <a:ext cx="6703500" cy="12036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cea38e89af_0_53"/>
          <p:cNvSpPr/>
          <p:nvPr/>
        </p:nvSpPr>
        <p:spPr>
          <a:xfrm>
            <a:off x="2744250" y="3134554"/>
            <a:ext cx="6703500" cy="12036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cea38e89af_0_53"/>
          <p:cNvSpPr/>
          <p:nvPr/>
        </p:nvSpPr>
        <p:spPr>
          <a:xfrm>
            <a:off x="2744250" y="4340176"/>
            <a:ext cx="6703500" cy="12036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cea38e89af_0_53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336" name="Google Shape;336;g2cea38e89af_0_53"/>
          <p:cNvSpPr txBox="1"/>
          <p:nvPr/>
        </p:nvSpPr>
        <p:spPr>
          <a:xfrm>
            <a:off x="3042001" y="1084775"/>
            <a:ext cx="610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Recolección de Datos</a:t>
            </a:r>
            <a:endParaRPr sz="3200">
              <a:solidFill>
                <a:srgbClr val="1565E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7" name="Google Shape;337;g2cea38e89af_0_53"/>
          <p:cNvSpPr/>
          <p:nvPr/>
        </p:nvSpPr>
        <p:spPr>
          <a:xfrm rot="-5400000">
            <a:off x="3887836" y="1488932"/>
            <a:ext cx="1203705" cy="2083640"/>
          </a:xfrm>
          <a:prstGeom prst="flowChartOffpageConnector">
            <a:avLst/>
          </a:prstGeom>
          <a:solidFill>
            <a:srgbClr val="1565E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cea38e89af_0_53"/>
          <p:cNvSpPr/>
          <p:nvPr/>
        </p:nvSpPr>
        <p:spPr>
          <a:xfrm rot="-5400000">
            <a:off x="3887836" y="2694555"/>
            <a:ext cx="1203705" cy="2083640"/>
          </a:xfrm>
          <a:prstGeom prst="flowChartOffpageConnector">
            <a:avLst/>
          </a:prstGeom>
          <a:solidFill>
            <a:srgbClr val="1565E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cea38e89af_0_53"/>
          <p:cNvSpPr/>
          <p:nvPr/>
        </p:nvSpPr>
        <p:spPr>
          <a:xfrm rot="-5400000">
            <a:off x="3887836" y="3900177"/>
            <a:ext cx="1203705" cy="2083640"/>
          </a:xfrm>
          <a:prstGeom prst="flowChartOffpageConnector">
            <a:avLst/>
          </a:prstGeom>
          <a:solidFill>
            <a:srgbClr val="1565E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2cea38e89af_0_53"/>
          <p:cNvSpPr txBox="1"/>
          <p:nvPr/>
        </p:nvSpPr>
        <p:spPr>
          <a:xfrm>
            <a:off x="2744250" y="2282729"/>
            <a:ext cx="9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00"/>
          </a:p>
        </p:txBody>
      </p:sp>
      <p:sp>
        <p:nvSpPr>
          <p:cNvPr id="341" name="Google Shape;341;g2cea38e89af_0_53"/>
          <p:cNvSpPr txBox="1"/>
          <p:nvPr/>
        </p:nvSpPr>
        <p:spPr>
          <a:xfrm>
            <a:off x="2744250" y="3505535"/>
            <a:ext cx="81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100"/>
          </a:p>
        </p:txBody>
      </p:sp>
      <p:sp>
        <p:nvSpPr>
          <p:cNvPr id="342" name="Google Shape;342;g2cea38e89af_0_53"/>
          <p:cNvSpPr txBox="1"/>
          <p:nvPr/>
        </p:nvSpPr>
        <p:spPr>
          <a:xfrm>
            <a:off x="2797669" y="4664427"/>
            <a:ext cx="81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100"/>
          </a:p>
        </p:txBody>
      </p:sp>
      <p:sp>
        <p:nvSpPr>
          <p:cNvPr id="343" name="Google Shape;343;g2cea38e89af_0_53"/>
          <p:cNvSpPr txBox="1"/>
          <p:nvPr/>
        </p:nvSpPr>
        <p:spPr>
          <a:xfrm>
            <a:off x="3533768" y="2334781"/>
            <a:ext cx="186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Primaria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344" name="Google Shape;344;g2cea38e89af_0_53"/>
          <p:cNvSpPr txBox="1"/>
          <p:nvPr/>
        </p:nvSpPr>
        <p:spPr>
          <a:xfrm>
            <a:off x="3508834" y="3510867"/>
            <a:ext cx="269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Secundaria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345" name="Google Shape;345;g2cea38e89af_0_53"/>
          <p:cNvSpPr txBox="1"/>
          <p:nvPr/>
        </p:nvSpPr>
        <p:spPr>
          <a:xfrm>
            <a:off x="3533754" y="4628998"/>
            <a:ext cx="20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Terciaria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346" name="Google Shape;346;g2cea38e89af_0_53"/>
          <p:cNvSpPr txBox="1"/>
          <p:nvPr/>
        </p:nvSpPr>
        <p:spPr>
          <a:xfrm>
            <a:off x="5617423" y="2092453"/>
            <a:ext cx="3644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colectados de </a:t>
            </a:r>
            <a:r>
              <a:rPr b="1" lang="es-P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primera mano</a:t>
            </a:r>
            <a:r>
              <a:rPr lang="es-P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través de encuestas, entrevistas, experimentos y otros.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2cea38e89af_0_53"/>
          <p:cNvSpPr txBox="1"/>
          <p:nvPr/>
        </p:nvSpPr>
        <p:spPr>
          <a:xfrm>
            <a:off x="5531519" y="3261016"/>
            <a:ext cx="38253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previamente recolectados por</a:t>
            </a:r>
            <a:r>
              <a:rPr b="1"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una fuente primaria externa al usuario primario</a:t>
            </a: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Por ejemplo, datos de departamentos de gobierno o empresas similares a la del usuario primario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2cea38e89af_0_53"/>
          <p:cNvSpPr txBox="1"/>
          <p:nvPr/>
        </p:nvSpPr>
        <p:spPr>
          <a:xfrm>
            <a:off x="5617423" y="4466642"/>
            <a:ext cx="38253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datos que se adquieren de fuentes completamente </a:t>
            </a:r>
            <a:r>
              <a:rPr b="1"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externas al usuario primario.</a:t>
            </a: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ejemplo, a través de proveedores de </a:t>
            </a: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s-P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fcf5c7abf_0_5"/>
          <p:cNvSpPr/>
          <p:nvPr/>
        </p:nvSpPr>
        <p:spPr>
          <a:xfrm>
            <a:off x="-385550" y="-429875"/>
            <a:ext cx="5052000" cy="65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2cfcf5c7abf_0_5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355" name="Google Shape;355;g2cfcf5c7abf_0_5"/>
          <p:cNvSpPr txBox="1"/>
          <p:nvPr/>
        </p:nvSpPr>
        <p:spPr>
          <a:xfrm>
            <a:off x="3042001" y="1084775"/>
            <a:ext cx="6108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¿Qué se debe validar para asegurar consistencia?</a:t>
            </a:r>
            <a:endParaRPr sz="3200">
              <a:solidFill>
                <a:srgbClr val="1565E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6" name="Google Shape;356;g2cfcf5c7abf_0_5"/>
          <p:cNvSpPr txBox="1"/>
          <p:nvPr/>
        </p:nvSpPr>
        <p:spPr>
          <a:xfrm>
            <a:off x="2744250" y="2282729"/>
            <a:ext cx="923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57" name="Google Shape;357;g2cfcf5c7abf_0_5"/>
          <p:cNvSpPr txBox="1"/>
          <p:nvPr/>
        </p:nvSpPr>
        <p:spPr>
          <a:xfrm>
            <a:off x="1827324" y="2530274"/>
            <a:ext cx="7322700" cy="24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Modelo de Datos: ¿qué refleja?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Formato estándar de archivos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Tipos de datos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Rango de variables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Unicidad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Consistencia de expresiones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Valores nulos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ea38e89af_0_44"/>
          <p:cNvSpPr/>
          <p:nvPr/>
        </p:nvSpPr>
        <p:spPr>
          <a:xfrm>
            <a:off x="0" y="-429875"/>
            <a:ext cx="4666500" cy="65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cea38e89af_0_44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364" name="Google Shape;364;g2cea38e89af_0_44"/>
          <p:cNvSpPr txBox="1"/>
          <p:nvPr/>
        </p:nvSpPr>
        <p:spPr>
          <a:xfrm>
            <a:off x="2984326" y="957925"/>
            <a:ext cx="610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Tipos de Análisis</a:t>
            </a:r>
            <a:endParaRPr sz="3200">
              <a:solidFill>
                <a:srgbClr val="1565E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65" name="Google Shape;365;g2cea38e89af_0_44"/>
          <p:cNvPicPr preferRelativeResize="0"/>
          <p:nvPr/>
        </p:nvPicPr>
        <p:blipFill rotWithShape="1">
          <a:blip r:embed="rId3">
            <a:alphaModFix/>
          </a:blip>
          <a:srcRect b="24592" l="0" r="1526" t="52096"/>
          <a:stretch/>
        </p:blipFill>
        <p:spPr>
          <a:xfrm>
            <a:off x="2360125" y="3616788"/>
            <a:ext cx="7846700" cy="13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cea38e89af_0_44"/>
          <p:cNvSpPr/>
          <p:nvPr/>
        </p:nvSpPr>
        <p:spPr>
          <a:xfrm flipH="1" rot="10800000">
            <a:off x="2219481" y="1868306"/>
            <a:ext cx="2422200" cy="154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56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cea38e89af_0_44"/>
          <p:cNvSpPr/>
          <p:nvPr/>
        </p:nvSpPr>
        <p:spPr>
          <a:xfrm rot="10800000">
            <a:off x="4641681" y="1868306"/>
            <a:ext cx="2422200" cy="154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cea38e89af_0_44"/>
          <p:cNvSpPr/>
          <p:nvPr/>
        </p:nvSpPr>
        <p:spPr>
          <a:xfrm flipH="1" rot="10800000">
            <a:off x="7063873" y="1868313"/>
            <a:ext cx="3068400" cy="154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26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cea38e89af_0_44"/>
          <p:cNvSpPr/>
          <p:nvPr/>
        </p:nvSpPr>
        <p:spPr>
          <a:xfrm>
            <a:off x="4457325" y="2521838"/>
            <a:ext cx="314400" cy="31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cea38e89af_0_44"/>
          <p:cNvSpPr/>
          <p:nvPr/>
        </p:nvSpPr>
        <p:spPr>
          <a:xfrm>
            <a:off x="6917800" y="2521838"/>
            <a:ext cx="314400" cy="31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cea38e89af_0_44"/>
          <p:cNvSpPr txBox="1"/>
          <p:nvPr/>
        </p:nvSpPr>
        <p:spPr>
          <a:xfrm>
            <a:off x="4415975" y="2483913"/>
            <a:ext cx="413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" name="Google Shape;372;g2cea38e89af_0_44"/>
          <p:cNvCxnSpPr>
            <a:stCxn id="370" idx="2"/>
            <a:endCxn id="370" idx="6"/>
          </p:cNvCxnSpPr>
          <p:nvPr/>
        </p:nvCxnSpPr>
        <p:spPr>
          <a:xfrm>
            <a:off x="6917800" y="2679038"/>
            <a:ext cx="314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g2cea38e89af_0_44"/>
          <p:cNvSpPr txBox="1"/>
          <p:nvPr/>
        </p:nvSpPr>
        <p:spPr>
          <a:xfrm>
            <a:off x="2498468" y="1981419"/>
            <a:ext cx="186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Análisis Univariado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374" name="Google Shape;374;g2cea38e89af_0_44"/>
          <p:cNvSpPr txBox="1"/>
          <p:nvPr/>
        </p:nvSpPr>
        <p:spPr>
          <a:xfrm>
            <a:off x="2465325" y="2483913"/>
            <a:ext cx="18267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Analizar cada variable por separado.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2cea38e89af_0_44"/>
          <p:cNvSpPr txBox="1"/>
          <p:nvPr/>
        </p:nvSpPr>
        <p:spPr>
          <a:xfrm>
            <a:off x="4882968" y="1929819"/>
            <a:ext cx="186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Análisis Bivariado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376" name="Google Shape;376;g2cea38e89af_0_44"/>
          <p:cNvSpPr txBox="1"/>
          <p:nvPr/>
        </p:nvSpPr>
        <p:spPr>
          <a:xfrm>
            <a:off x="7342878" y="1981413"/>
            <a:ext cx="2532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Análisis Multivariado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377" name="Google Shape;377;g2cea38e89af_0_44"/>
          <p:cNvSpPr txBox="1"/>
          <p:nvPr/>
        </p:nvSpPr>
        <p:spPr>
          <a:xfrm>
            <a:off x="4866387" y="2401138"/>
            <a:ext cx="18267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Analizar la relación de cada par de variables.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cea38e89af_0_44"/>
          <p:cNvSpPr txBox="1"/>
          <p:nvPr/>
        </p:nvSpPr>
        <p:spPr>
          <a:xfrm>
            <a:off x="7456921" y="2304513"/>
            <a:ext cx="23547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Analizar el efecto simultáneo de múltiples variables.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ea38e89af_0_61"/>
          <p:cNvSpPr/>
          <p:nvPr/>
        </p:nvSpPr>
        <p:spPr>
          <a:xfrm>
            <a:off x="0" y="-429875"/>
            <a:ext cx="4666500" cy="65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2cea38e89af_0_61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385" name="Google Shape;385;g2cea38e89af_0_61"/>
          <p:cNvSpPr txBox="1"/>
          <p:nvPr/>
        </p:nvSpPr>
        <p:spPr>
          <a:xfrm>
            <a:off x="3042001" y="650725"/>
            <a:ext cx="610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Descripción de Datos</a:t>
            </a:r>
            <a:endParaRPr sz="3200">
              <a:solidFill>
                <a:srgbClr val="1565E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86" name="Google Shape;386;g2cea38e89af_0_61"/>
          <p:cNvPicPr preferRelativeResize="0"/>
          <p:nvPr/>
        </p:nvPicPr>
        <p:blipFill rotWithShape="1">
          <a:blip r:embed="rId3">
            <a:alphaModFix/>
          </a:blip>
          <a:srcRect b="21471" l="13433" r="16670" t="3056"/>
          <a:stretch/>
        </p:blipFill>
        <p:spPr>
          <a:xfrm>
            <a:off x="3248750" y="1478100"/>
            <a:ext cx="5694500" cy="43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ea38e89af_0_68"/>
          <p:cNvSpPr/>
          <p:nvPr/>
        </p:nvSpPr>
        <p:spPr>
          <a:xfrm>
            <a:off x="0" y="-429875"/>
            <a:ext cx="4666500" cy="65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cea38e89af_0_68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393" name="Google Shape;393;g2cea38e89af_0_68"/>
          <p:cNvSpPr txBox="1"/>
          <p:nvPr/>
        </p:nvSpPr>
        <p:spPr>
          <a:xfrm>
            <a:off x="3042001" y="648350"/>
            <a:ext cx="610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A más detalle</a:t>
            </a:r>
            <a:endParaRPr sz="3200">
              <a:solidFill>
                <a:srgbClr val="1565E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94" name="Google Shape;394;g2cea38e89af_0_68"/>
          <p:cNvPicPr preferRelativeResize="0"/>
          <p:nvPr/>
        </p:nvPicPr>
        <p:blipFill rotWithShape="1">
          <a:blip r:embed="rId3">
            <a:alphaModFix/>
          </a:blip>
          <a:srcRect b="0" l="7653" r="5078" t="3549"/>
          <a:stretch/>
        </p:blipFill>
        <p:spPr>
          <a:xfrm>
            <a:off x="3239775" y="1401950"/>
            <a:ext cx="5712450" cy="45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"/>
          <p:cNvSpPr txBox="1"/>
          <p:nvPr/>
        </p:nvSpPr>
        <p:spPr>
          <a:xfrm>
            <a:off x="8610600" y="6339724"/>
            <a:ext cx="9792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PE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1600">
              <a:solidFill>
                <a:srgbClr val="0026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7"/>
          <p:cNvSpPr txBox="1"/>
          <p:nvPr/>
        </p:nvSpPr>
        <p:spPr>
          <a:xfrm>
            <a:off x="968189" y="1004047"/>
            <a:ext cx="4933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Referencias</a:t>
            </a:r>
            <a:endParaRPr/>
          </a:p>
        </p:txBody>
      </p:sp>
      <p:sp>
        <p:nvSpPr>
          <p:cNvPr id="401" name="Google Shape;401;p7"/>
          <p:cNvSpPr txBox="1"/>
          <p:nvPr/>
        </p:nvSpPr>
        <p:spPr>
          <a:xfrm>
            <a:off x="1037344" y="1995275"/>
            <a:ext cx="5264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u="sng">
                <a:solidFill>
                  <a:schemeClr val="hlink"/>
                </a:solidFill>
                <a:hlinkClick r:id="rId3"/>
              </a:rPr>
              <a:t>Distributions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u="sng">
                <a:solidFill>
                  <a:schemeClr val="hlink"/>
                </a:solidFill>
                <a:hlinkClick r:id="rId4"/>
              </a:rPr>
              <a:t>Empirical Dist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u="sng">
                <a:solidFill>
                  <a:schemeClr val="hlink"/>
                </a:solidFill>
                <a:hlinkClick r:id="rId5"/>
              </a:rPr>
              <a:t>Seaborn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150" name="Google Shape;150;p2"/>
          <p:cNvSpPr txBox="1"/>
          <p:nvPr/>
        </p:nvSpPr>
        <p:spPr>
          <a:xfrm>
            <a:off x="603099" y="2659001"/>
            <a:ext cx="3008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3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Sesión 1</a:t>
            </a:r>
            <a:endParaRPr sz="1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300">
                <a:solidFill>
                  <a:srgbClr val="1565E9"/>
                </a:solidFill>
              </a:rPr>
              <a:t>Explorando </a:t>
            </a:r>
            <a:endParaRPr b="1" sz="2300">
              <a:solidFill>
                <a:srgbClr val="1565E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300">
                <a:solidFill>
                  <a:srgbClr val="1565E9"/>
                </a:solidFill>
              </a:rPr>
              <a:t>Datos</a:t>
            </a:r>
            <a:r>
              <a:rPr b="1" lang="es-PE" sz="2300">
                <a:solidFill>
                  <a:srgbClr val="1565E9"/>
                </a:solidFill>
                <a:latin typeface="Arial"/>
                <a:ea typeface="Arial"/>
                <a:cs typeface="Arial"/>
                <a:sym typeface="Arial"/>
              </a:rPr>
              <a:t> con Python</a:t>
            </a:r>
            <a:endParaRPr b="1" sz="2300">
              <a:solidFill>
                <a:srgbClr val="1565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8595300" y="1443050"/>
            <a:ext cx="2747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191919"/>
                </a:solidFill>
              </a:rPr>
              <a:t>CEO &amp; Founder Deep Skill</a:t>
            </a:r>
            <a:endParaRPr sz="1600">
              <a:solidFill>
                <a:srgbClr val="191919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191919"/>
                </a:solidFill>
              </a:rPr>
              <a:t>CTO &amp; Founder Deep Pit</a:t>
            </a:r>
            <a:endParaRPr sz="1600">
              <a:solidFill>
                <a:srgbClr val="191919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191919"/>
                </a:solidFill>
              </a:rPr>
              <a:t>Software Engineer</a:t>
            </a:r>
            <a:endParaRPr sz="1500"/>
          </a:p>
        </p:txBody>
      </p:sp>
      <p:sp>
        <p:nvSpPr>
          <p:cNvPr id="152" name="Google Shape;152;p2"/>
          <p:cNvSpPr txBox="1"/>
          <p:nvPr/>
        </p:nvSpPr>
        <p:spPr>
          <a:xfrm>
            <a:off x="8606117" y="6383244"/>
            <a:ext cx="10130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PE" sz="1600">
                <a:solidFill>
                  <a:srgbClr val="0026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1600">
              <a:solidFill>
                <a:srgbClr val="0026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7236300" y="4879925"/>
            <a:ext cx="4106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>
                <a:solidFill>
                  <a:srgbClr val="191919"/>
                </a:solidFill>
              </a:rPr>
              <a:t>https://deepskill.space</a:t>
            </a:r>
            <a:endParaRPr sz="1700">
              <a:solidFill>
                <a:srgbClr val="191919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/>
              <a:t>jeanpierre.mandujano@deepskill.space     https://linkedin.com/in/jean-pierre-mandujano</a:t>
            </a:r>
            <a:endParaRPr sz="1500"/>
          </a:p>
        </p:txBody>
      </p:sp>
      <p:sp>
        <p:nvSpPr>
          <p:cNvPr id="154" name="Google Shape;154;p2"/>
          <p:cNvSpPr txBox="1"/>
          <p:nvPr/>
        </p:nvSpPr>
        <p:spPr>
          <a:xfrm>
            <a:off x="7912950" y="1019750"/>
            <a:ext cx="3635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500">
                <a:solidFill>
                  <a:srgbClr val="00263F"/>
                </a:solidFill>
                <a:latin typeface="Oswald"/>
                <a:ea typeface="Oswald"/>
                <a:cs typeface="Oswald"/>
                <a:sym typeface="Oswald"/>
              </a:rPr>
              <a:t>Jean Pierre Mandujano G.</a:t>
            </a:r>
            <a:endParaRPr sz="1800">
              <a:solidFill>
                <a:srgbClr val="0026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3">
            <a:alphaModFix/>
          </a:blip>
          <a:srcRect b="9998" l="28890" r="25164" t="8315"/>
          <a:stretch/>
        </p:blipFill>
        <p:spPr>
          <a:xfrm>
            <a:off x="3941325" y="1163650"/>
            <a:ext cx="3914098" cy="391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8606117" y="6383244"/>
            <a:ext cx="10130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PE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1214688" y="541247"/>
            <a:ext cx="976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Análisis de Datos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8606117" y="6356349"/>
            <a:ext cx="10130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PE" sz="1600">
                <a:solidFill>
                  <a:srgbClr val="1565E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1600">
              <a:solidFill>
                <a:srgbClr val="1565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975" y="1249250"/>
            <a:ext cx="4828051" cy="482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>
            <p:ph idx="12" type="sldNum"/>
          </p:nvPr>
        </p:nvSpPr>
        <p:spPr>
          <a:xfrm>
            <a:off x="8606117" y="6383244"/>
            <a:ext cx="10130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170" name="Google Shape;170;p3"/>
          <p:cNvSpPr txBox="1"/>
          <p:nvPr/>
        </p:nvSpPr>
        <p:spPr>
          <a:xfrm>
            <a:off x="968188" y="1004047"/>
            <a:ext cx="97625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Explorando Datos</a:t>
            </a: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1896500" y="3656350"/>
            <a:ext cx="3656400" cy="1767000"/>
          </a:xfrm>
          <a:prstGeom prst="rect">
            <a:avLst/>
          </a:prstGeom>
          <a:solidFill>
            <a:srgbClr val="1369E8"/>
          </a:solidFill>
          <a:ln cap="flat" cmpd="sng" w="9525">
            <a:solidFill>
              <a:srgbClr val="136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5700363" y="3656338"/>
            <a:ext cx="3918600" cy="1767000"/>
          </a:xfrm>
          <a:prstGeom prst="rect">
            <a:avLst/>
          </a:prstGeom>
          <a:solidFill>
            <a:srgbClr val="1369E8"/>
          </a:solidFill>
          <a:ln cap="flat" cmpd="sng" w="9525">
            <a:solidFill>
              <a:srgbClr val="136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2729900" y="3916450"/>
            <a:ext cx="282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Resumen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Visualización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6388675" y="3968950"/>
            <a:ext cx="3118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Explorando relaciones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Descubriendo patrones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Elaborando hipótesis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2010250" y="3743825"/>
            <a:ext cx="46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5792813" y="3739563"/>
            <a:ext cx="463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3">
            <a:alphaModFix/>
          </a:blip>
          <a:srcRect b="59164" l="55326" r="5479" t="26865"/>
          <a:stretch/>
        </p:blipFill>
        <p:spPr>
          <a:xfrm>
            <a:off x="1896550" y="1953051"/>
            <a:ext cx="7722475" cy="15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/>
          <p:nvPr>
            <p:ph idx="12" type="sldNum"/>
          </p:nvPr>
        </p:nvSpPr>
        <p:spPr>
          <a:xfrm>
            <a:off x="8606117" y="6383244"/>
            <a:ext cx="10130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183" name="Google Shape;183;p5"/>
          <p:cNvSpPr txBox="1"/>
          <p:nvPr>
            <p:ph idx="4294967295" type="body"/>
          </p:nvPr>
        </p:nvSpPr>
        <p:spPr>
          <a:xfrm>
            <a:off x="758212" y="2040493"/>
            <a:ext cx="49338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PE" sz="2500"/>
              <a:t>Repaso rápido…</a:t>
            </a:r>
            <a:endParaRPr sz="2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PE" sz="2500"/>
              <a:t>python -V</a:t>
            </a:r>
            <a:endParaRPr sz="2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PE" sz="2500"/>
              <a:t>python -m venv .env</a:t>
            </a:r>
            <a:endParaRPr sz="25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PE" sz="2500"/>
              <a:t>.env\Scripts\activate</a:t>
            </a:r>
            <a:endParaRPr sz="2500"/>
          </a:p>
        </p:txBody>
      </p:sp>
      <p:sp>
        <p:nvSpPr>
          <p:cNvPr id="184" name="Google Shape;184;p5"/>
          <p:cNvSpPr txBox="1"/>
          <p:nvPr/>
        </p:nvSpPr>
        <p:spPr>
          <a:xfrm>
            <a:off x="968189" y="1004047"/>
            <a:ext cx="493384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Python</a:t>
            </a: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6410250" y="-41375"/>
            <a:ext cx="5781900" cy="611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 b="12973" l="53082" r="2174" t="7382"/>
          <a:stretch/>
        </p:blipFill>
        <p:spPr>
          <a:xfrm>
            <a:off x="6836923" y="597275"/>
            <a:ext cx="4691352" cy="469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e051d482b_0_6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192" name="Google Shape;192;g2ce051d482b_0_6"/>
          <p:cNvSpPr txBox="1"/>
          <p:nvPr>
            <p:ph idx="4294967295" type="body"/>
          </p:nvPr>
        </p:nvSpPr>
        <p:spPr>
          <a:xfrm>
            <a:off x="842212" y="2124493"/>
            <a:ext cx="49338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PE" sz="2500"/>
              <a:t>o Colab, como prefieras.</a:t>
            </a:r>
            <a:endParaRPr sz="2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PE" sz="2500"/>
              <a:t>… </a:t>
            </a:r>
            <a:r>
              <a:rPr lang="es-PE" sz="2500"/>
              <a:t>revisamos</a:t>
            </a:r>
            <a:r>
              <a:rPr lang="es-PE" sz="2500"/>
              <a:t> Python: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PE" sz="2500"/>
              <a:t>Estructuras de Datos</a:t>
            </a:r>
            <a:endParaRPr sz="2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PE" sz="2500"/>
              <a:t>Funciones</a:t>
            </a:r>
            <a:endParaRPr sz="25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PE" sz="2500"/>
              <a:t>Objetos</a:t>
            </a:r>
            <a:endParaRPr sz="2500"/>
          </a:p>
        </p:txBody>
      </p:sp>
      <p:sp>
        <p:nvSpPr>
          <p:cNvPr id="193" name="Google Shape;193;g2ce051d482b_0_6"/>
          <p:cNvSpPr txBox="1"/>
          <p:nvPr/>
        </p:nvSpPr>
        <p:spPr>
          <a:xfrm>
            <a:off x="968200" y="1004050"/>
            <a:ext cx="526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Jupyter Notebook</a:t>
            </a:r>
            <a:endParaRPr/>
          </a:p>
        </p:txBody>
      </p:sp>
      <p:sp>
        <p:nvSpPr>
          <p:cNvPr id="194" name="Google Shape;194;g2ce051d482b_0_6"/>
          <p:cNvSpPr/>
          <p:nvPr/>
        </p:nvSpPr>
        <p:spPr>
          <a:xfrm>
            <a:off x="6392750" y="-6400"/>
            <a:ext cx="5799300" cy="607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ce051d482b_0_6"/>
          <p:cNvSpPr/>
          <p:nvPr/>
        </p:nvSpPr>
        <p:spPr>
          <a:xfrm>
            <a:off x="9813000" y="-76475"/>
            <a:ext cx="2431800" cy="4863600"/>
          </a:xfrm>
          <a:prstGeom prst="rect">
            <a:avLst/>
          </a:prstGeom>
          <a:solidFill>
            <a:srgbClr val="1565E9"/>
          </a:solidFill>
          <a:ln cap="flat" cmpd="sng" w="9525">
            <a:solidFill>
              <a:srgbClr val="156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2ce051d482b_0_6"/>
          <p:cNvPicPr preferRelativeResize="0"/>
          <p:nvPr/>
        </p:nvPicPr>
        <p:blipFill rotWithShape="1">
          <a:blip r:embed="rId3">
            <a:alphaModFix/>
          </a:blip>
          <a:srcRect b="9400" l="54915" r="5299" t="9699"/>
          <a:stretch/>
        </p:blipFill>
        <p:spPr>
          <a:xfrm>
            <a:off x="7053062" y="570825"/>
            <a:ext cx="4478674" cy="51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ce051d482b_0_6"/>
          <p:cNvPicPr preferRelativeResize="0"/>
          <p:nvPr/>
        </p:nvPicPr>
        <p:blipFill rotWithShape="1">
          <a:blip r:embed="rId4">
            <a:alphaModFix/>
          </a:blip>
          <a:srcRect b="13344" l="33061" r="35206" t="16346"/>
          <a:stretch/>
        </p:blipFill>
        <p:spPr>
          <a:xfrm>
            <a:off x="6069875" y="4376731"/>
            <a:ext cx="1013098" cy="1262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/>
          <p:nvPr/>
        </p:nvSpPr>
        <p:spPr>
          <a:xfrm>
            <a:off x="0" y="-452975"/>
            <a:ext cx="4580700" cy="65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8415516" y="3012475"/>
            <a:ext cx="2472000" cy="1221600"/>
          </a:xfrm>
          <a:prstGeom prst="homePlate">
            <a:avLst>
              <a:gd fmla="val 50000" name="adj"/>
            </a:avLst>
          </a:prstGeom>
          <a:solidFill>
            <a:srgbClr val="1369E8"/>
          </a:solidFill>
          <a:ln cap="flat" cmpd="sng" w="9525">
            <a:solidFill>
              <a:srgbClr val="1565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6155177" y="3012475"/>
            <a:ext cx="2863200" cy="1221600"/>
          </a:xfrm>
          <a:prstGeom prst="homePlate">
            <a:avLst>
              <a:gd fmla="val 50000" name="adj"/>
            </a:avLst>
          </a:prstGeom>
          <a:solidFill>
            <a:srgbClr val="43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4427600" y="3012475"/>
            <a:ext cx="2613600" cy="1221600"/>
          </a:xfrm>
          <a:prstGeom prst="homePlate">
            <a:avLst>
              <a:gd fmla="val 50000" name="adj"/>
            </a:avLst>
          </a:prstGeom>
          <a:solidFill>
            <a:srgbClr val="02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2595300" y="3012475"/>
            <a:ext cx="2690400" cy="1221600"/>
          </a:xfrm>
          <a:prstGeom prst="homePlate">
            <a:avLst>
              <a:gd fmla="val 50000" name="adj"/>
            </a:avLst>
          </a:prstGeom>
          <a:solidFill>
            <a:srgbClr val="005F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08" name="Google Shape;208;p6"/>
          <p:cNvSpPr txBox="1"/>
          <p:nvPr/>
        </p:nvSpPr>
        <p:spPr>
          <a:xfrm>
            <a:off x="2650301" y="1161125"/>
            <a:ext cx="610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Pasos para la exploración</a:t>
            </a:r>
            <a:endParaRPr sz="600"/>
          </a:p>
        </p:txBody>
      </p:sp>
      <p:sp>
        <p:nvSpPr>
          <p:cNvPr id="209" name="Google Shape;209;p6"/>
          <p:cNvSpPr/>
          <p:nvPr/>
        </p:nvSpPr>
        <p:spPr>
          <a:xfrm>
            <a:off x="1183649" y="3012475"/>
            <a:ext cx="2213400" cy="1221600"/>
          </a:xfrm>
          <a:prstGeom prst="homePlate">
            <a:avLst>
              <a:gd fmla="val 50000" name="adj"/>
            </a:avLst>
          </a:prstGeom>
          <a:solidFill>
            <a:srgbClr val="002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 txBox="1"/>
          <p:nvPr/>
        </p:nvSpPr>
        <p:spPr>
          <a:xfrm>
            <a:off x="1312700" y="3069175"/>
            <a:ext cx="171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preguntas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3299163" y="3069175"/>
            <a:ext cx="171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Determinar el tamaño de los datos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5189650" y="3069175"/>
            <a:ext cx="171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Categorizar las variables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6908650" y="3069175"/>
            <a:ext cx="171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Limpieza y validación de datos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8893350" y="3069175"/>
            <a:ext cx="171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Establecer relaciones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1416499" y="2316325"/>
            <a:ext cx="9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600"/>
          </a:p>
        </p:txBody>
      </p:sp>
      <p:sp>
        <p:nvSpPr>
          <p:cNvPr id="216" name="Google Shape;216;p6"/>
          <p:cNvSpPr txBox="1"/>
          <p:nvPr/>
        </p:nvSpPr>
        <p:spPr>
          <a:xfrm>
            <a:off x="3299175" y="2316325"/>
            <a:ext cx="101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600"/>
          </a:p>
        </p:txBody>
      </p:sp>
      <p:sp>
        <p:nvSpPr>
          <p:cNvPr id="217" name="Google Shape;217;p6"/>
          <p:cNvSpPr txBox="1"/>
          <p:nvPr/>
        </p:nvSpPr>
        <p:spPr>
          <a:xfrm>
            <a:off x="5138800" y="2364025"/>
            <a:ext cx="9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600"/>
          </a:p>
        </p:txBody>
      </p:sp>
      <p:sp>
        <p:nvSpPr>
          <p:cNvPr id="218" name="Google Shape;218;p6"/>
          <p:cNvSpPr txBox="1"/>
          <p:nvPr/>
        </p:nvSpPr>
        <p:spPr>
          <a:xfrm>
            <a:off x="7041199" y="2364025"/>
            <a:ext cx="92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600"/>
          </a:p>
        </p:txBody>
      </p:sp>
      <p:sp>
        <p:nvSpPr>
          <p:cNvPr id="219" name="Google Shape;219;p6"/>
          <p:cNvSpPr txBox="1"/>
          <p:nvPr/>
        </p:nvSpPr>
        <p:spPr>
          <a:xfrm>
            <a:off x="9299748" y="2364025"/>
            <a:ext cx="107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ea38e89af_0_3"/>
          <p:cNvSpPr/>
          <p:nvPr/>
        </p:nvSpPr>
        <p:spPr>
          <a:xfrm>
            <a:off x="0" y="-452975"/>
            <a:ext cx="4666500" cy="65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cea38e89af_0_3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26" name="Google Shape;226;g2cea38e89af_0_3"/>
          <p:cNvSpPr txBox="1"/>
          <p:nvPr/>
        </p:nvSpPr>
        <p:spPr>
          <a:xfrm>
            <a:off x="3042001" y="650000"/>
            <a:ext cx="610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Debe ser cíclico</a:t>
            </a:r>
            <a:endParaRPr sz="600"/>
          </a:p>
        </p:txBody>
      </p:sp>
      <p:pic>
        <p:nvPicPr>
          <p:cNvPr id="227" name="Google Shape;227;g2cea38e89af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025" y="1863375"/>
            <a:ext cx="3529950" cy="35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cea38e89af_0_3"/>
          <p:cNvSpPr txBox="1"/>
          <p:nvPr/>
        </p:nvSpPr>
        <p:spPr>
          <a:xfrm>
            <a:off x="4519300" y="3054550"/>
            <a:ext cx="81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00"/>
          </a:p>
        </p:txBody>
      </p:sp>
      <p:sp>
        <p:nvSpPr>
          <p:cNvPr id="229" name="Google Shape;229;g2cea38e89af_0_3"/>
          <p:cNvSpPr txBox="1"/>
          <p:nvPr/>
        </p:nvSpPr>
        <p:spPr>
          <a:xfrm>
            <a:off x="4971675" y="4565575"/>
            <a:ext cx="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100"/>
          </a:p>
        </p:txBody>
      </p:sp>
      <p:sp>
        <p:nvSpPr>
          <p:cNvPr id="230" name="Google Shape;230;g2cea38e89af_0_3"/>
          <p:cNvSpPr txBox="1"/>
          <p:nvPr/>
        </p:nvSpPr>
        <p:spPr>
          <a:xfrm>
            <a:off x="6534475" y="4565575"/>
            <a:ext cx="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100"/>
          </a:p>
        </p:txBody>
      </p:sp>
      <p:sp>
        <p:nvSpPr>
          <p:cNvPr id="231" name="Google Shape;231;g2cea38e89af_0_3"/>
          <p:cNvSpPr txBox="1"/>
          <p:nvPr/>
        </p:nvSpPr>
        <p:spPr>
          <a:xfrm>
            <a:off x="7041975" y="3054550"/>
            <a:ext cx="81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100"/>
          </a:p>
        </p:txBody>
      </p:sp>
      <p:sp>
        <p:nvSpPr>
          <p:cNvPr id="232" name="Google Shape;232;g2cea38e89af_0_3"/>
          <p:cNvSpPr txBox="1"/>
          <p:nvPr/>
        </p:nvSpPr>
        <p:spPr>
          <a:xfrm>
            <a:off x="5793249" y="2133325"/>
            <a:ext cx="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100"/>
          </a:p>
        </p:txBody>
      </p:sp>
      <p:sp>
        <p:nvSpPr>
          <p:cNvPr id="233" name="Google Shape;233;g2cea38e89af_0_3"/>
          <p:cNvSpPr txBox="1"/>
          <p:nvPr/>
        </p:nvSpPr>
        <p:spPr>
          <a:xfrm>
            <a:off x="7518425" y="4565575"/>
            <a:ext cx="22491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Categorizar las variables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ea38e89af_0_3"/>
          <p:cNvSpPr txBox="1"/>
          <p:nvPr/>
        </p:nvSpPr>
        <p:spPr>
          <a:xfrm>
            <a:off x="7999650" y="3064213"/>
            <a:ext cx="2829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 y validación de datos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cea38e89af_0_3"/>
          <p:cNvSpPr txBox="1"/>
          <p:nvPr/>
        </p:nvSpPr>
        <p:spPr>
          <a:xfrm>
            <a:off x="6406625" y="1501525"/>
            <a:ext cx="33609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Establecer relaciones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cea38e89af_0_3"/>
          <p:cNvSpPr txBox="1"/>
          <p:nvPr/>
        </p:nvSpPr>
        <p:spPr>
          <a:xfrm>
            <a:off x="1243500" y="4565575"/>
            <a:ext cx="32757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Determinar el tamaño de los datos.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cea38e89af_0_3"/>
          <p:cNvSpPr txBox="1"/>
          <p:nvPr/>
        </p:nvSpPr>
        <p:spPr>
          <a:xfrm>
            <a:off x="1450225" y="3054550"/>
            <a:ext cx="2829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 preguntas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ea38e89af_0_78"/>
          <p:cNvSpPr/>
          <p:nvPr/>
        </p:nvSpPr>
        <p:spPr>
          <a:xfrm>
            <a:off x="0" y="-452975"/>
            <a:ext cx="4666500" cy="65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cea38e89af_0_78"/>
          <p:cNvSpPr txBox="1"/>
          <p:nvPr>
            <p:ph idx="12" type="sldNum"/>
          </p:nvPr>
        </p:nvSpPr>
        <p:spPr>
          <a:xfrm>
            <a:off x="8606117" y="6383244"/>
            <a:ext cx="101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244" name="Google Shape;244;g2cea38e89af_0_78"/>
          <p:cNvSpPr txBox="1"/>
          <p:nvPr/>
        </p:nvSpPr>
        <p:spPr>
          <a:xfrm>
            <a:off x="3042001" y="888700"/>
            <a:ext cx="610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Pero no infinito</a:t>
            </a:r>
            <a:endParaRPr sz="600"/>
          </a:p>
        </p:txBody>
      </p:sp>
      <p:pic>
        <p:nvPicPr>
          <p:cNvPr id="245" name="Google Shape;245;g2cea38e89af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025" y="1863375"/>
            <a:ext cx="3529950" cy="35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cea38e89af_0_78"/>
          <p:cNvSpPr txBox="1"/>
          <p:nvPr/>
        </p:nvSpPr>
        <p:spPr>
          <a:xfrm>
            <a:off x="4519300" y="3054550"/>
            <a:ext cx="81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00"/>
          </a:p>
        </p:txBody>
      </p:sp>
      <p:sp>
        <p:nvSpPr>
          <p:cNvPr id="247" name="Google Shape;247;g2cea38e89af_0_78"/>
          <p:cNvSpPr txBox="1"/>
          <p:nvPr/>
        </p:nvSpPr>
        <p:spPr>
          <a:xfrm>
            <a:off x="4971675" y="4565575"/>
            <a:ext cx="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100"/>
          </a:p>
        </p:txBody>
      </p:sp>
      <p:sp>
        <p:nvSpPr>
          <p:cNvPr id="248" name="Google Shape;248;g2cea38e89af_0_78"/>
          <p:cNvSpPr txBox="1"/>
          <p:nvPr/>
        </p:nvSpPr>
        <p:spPr>
          <a:xfrm>
            <a:off x="6534475" y="4565575"/>
            <a:ext cx="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100"/>
          </a:p>
        </p:txBody>
      </p:sp>
      <p:sp>
        <p:nvSpPr>
          <p:cNvPr id="249" name="Google Shape;249;g2cea38e89af_0_78"/>
          <p:cNvSpPr txBox="1"/>
          <p:nvPr/>
        </p:nvSpPr>
        <p:spPr>
          <a:xfrm>
            <a:off x="7041975" y="3054550"/>
            <a:ext cx="81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100"/>
          </a:p>
        </p:txBody>
      </p:sp>
      <p:sp>
        <p:nvSpPr>
          <p:cNvPr id="250" name="Google Shape;250;g2cea38e89af_0_78"/>
          <p:cNvSpPr txBox="1"/>
          <p:nvPr/>
        </p:nvSpPr>
        <p:spPr>
          <a:xfrm>
            <a:off x="5793249" y="2133325"/>
            <a:ext cx="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00">
                <a:solidFill>
                  <a:srgbClr val="1565E9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100"/>
          </a:p>
        </p:txBody>
      </p:sp>
      <p:sp>
        <p:nvSpPr>
          <p:cNvPr id="251" name="Google Shape;251;g2cea38e89af_0_78"/>
          <p:cNvSpPr txBox="1"/>
          <p:nvPr/>
        </p:nvSpPr>
        <p:spPr>
          <a:xfrm>
            <a:off x="7518425" y="4565575"/>
            <a:ext cx="22491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Categorizar las variables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ea38e89af_0_78"/>
          <p:cNvSpPr txBox="1"/>
          <p:nvPr/>
        </p:nvSpPr>
        <p:spPr>
          <a:xfrm>
            <a:off x="7999650" y="3064213"/>
            <a:ext cx="2829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 y validación de datos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cea38e89af_0_78"/>
          <p:cNvSpPr txBox="1"/>
          <p:nvPr/>
        </p:nvSpPr>
        <p:spPr>
          <a:xfrm>
            <a:off x="7109275" y="1722138"/>
            <a:ext cx="33609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Establecer relaciones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cea38e89af_0_78"/>
          <p:cNvSpPr txBox="1"/>
          <p:nvPr/>
        </p:nvSpPr>
        <p:spPr>
          <a:xfrm>
            <a:off x="1243500" y="4565575"/>
            <a:ext cx="32757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Determinar el tamaño de los datos.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cea38e89af_0_78"/>
          <p:cNvSpPr txBox="1"/>
          <p:nvPr/>
        </p:nvSpPr>
        <p:spPr>
          <a:xfrm>
            <a:off x="1450225" y="3054550"/>
            <a:ext cx="2829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 preguntas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cea38e89af_0_78"/>
          <p:cNvSpPr/>
          <p:nvPr/>
        </p:nvSpPr>
        <p:spPr>
          <a:xfrm rot="-5400000">
            <a:off x="5444250" y="1761450"/>
            <a:ext cx="1303500" cy="1036800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2023-10-03T00:51:37Z</dcterms:created>
  <dc:creator>Nilson Rolando Garrido Asenjo</dc:creator>
</cp:coreProperties>
</file>